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5"/>
  </p:notesMasterIdLst>
  <p:handoutMasterIdLst>
    <p:handoutMasterId r:id="rId26"/>
  </p:handoutMasterIdLst>
  <p:sldIdLst>
    <p:sldId id="256" r:id="rId2"/>
    <p:sldId id="258" r:id="rId3"/>
    <p:sldId id="264" r:id="rId4"/>
    <p:sldId id="257" r:id="rId5"/>
    <p:sldId id="262" r:id="rId6"/>
    <p:sldId id="259" r:id="rId7"/>
    <p:sldId id="275" r:id="rId8"/>
    <p:sldId id="292" r:id="rId9"/>
    <p:sldId id="265" r:id="rId10"/>
    <p:sldId id="260" r:id="rId11"/>
    <p:sldId id="266" r:id="rId12"/>
    <p:sldId id="276" r:id="rId13"/>
    <p:sldId id="261" r:id="rId14"/>
    <p:sldId id="267" r:id="rId15"/>
    <p:sldId id="268" r:id="rId16"/>
    <p:sldId id="272" r:id="rId17"/>
    <p:sldId id="273" r:id="rId18"/>
    <p:sldId id="274" r:id="rId19"/>
    <p:sldId id="277" r:id="rId20"/>
    <p:sldId id="278" r:id="rId21"/>
    <p:sldId id="279" r:id="rId22"/>
    <p:sldId id="280" r:id="rId23"/>
    <p:sldId id="291" r:id="rId24"/>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6250" autoAdjust="0"/>
    <p:restoredTop sz="97477"/>
  </p:normalViewPr>
  <p:slideViewPr>
    <p:cSldViewPr snapToGrid="0">
      <p:cViewPr varScale="1">
        <p:scale>
          <a:sx n="186" d="100"/>
          <a:sy n="186" d="100"/>
        </p:scale>
        <p:origin x="1192" y="16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43" d="100"/>
          <a:sy n="143" d="100"/>
        </p:scale>
        <p:origin x="573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handoutMaster" Target="handoutMasters/handoutMaster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presProps" Target="presProps.xml"/><Relationship Id="rId30" Type="http://schemas.openxmlformats.org/officeDocument/2006/relationships/tableStyles" Target="tableStyle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838EAC-ED19-455F-2395-5B01B94DD5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a:extLst>
              <a:ext uri="{FF2B5EF4-FFF2-40B4-BE49-F238E27FC236}">
                <a16:creationId xmlns:a16="http://schemas.microsoft.com/office/drawing/2014/main" id="{60E877B3-2E5E-AC67-5640-DCC0A5167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768DF6-D727-7A4C-B8BE-E1F43BDB954D}" type="datetimeFigureOut">
              <a:rPr lang="es-ES_tradnl" smtClean="0"/>
              <a:t>4/6/23</a:t>
            </a:fld>
            <a:endParaRPr lang="es-ES_tradnl"/>
          </a:p>
        </p:txBody>
      </p:sp>
      <p:sp>
        <p:nvSpPr>
          <p:cNvPr id="4" name="Footer Placeholder 3">
            <a:extLst>
              <a:ext uri="{FF2B5EF4-FFF2-40B4-BE49-F238E27FC236}">
                <a16:creationId xmlns:a16="http://schemas.microsoft.com/office/drawing/2014/main" id="{420E9870-9B18-49B8-554B-51A2C43589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Slide Number Placeholder 4">
            <a:extLst>
              <a:ext uri="{FF2B5EF4-FFF2-40B4-BE49-F238E27FC236}">
                <a16:creationId xmlns:a16="http://schemas.microsoft.com/office/drawing/2014/main" id="{D5019C1C-B64F-CC4E-580A-C455BAEEB8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DA86D8-E75D-8F46-B10C-DA600CE85FC7}" type="slidenum">
              <a:rPr lang="es-ES_tradnl" smtClean="0"/>
              <a:t>‹#›</a:t>
            </a:fld>
            <a:endParaRPr lang="es-ES_tradnl"/>
          </a:p>
        </p:txBody>
      </p:sp>
    </p:spTree>
    <p:extLst>
      <p:ext uri="{BB962C8B-B14F-4D97-AF65-F5344CB8AC3E}">
        <p14:creationId xmlns:p14="http://schemas.microsoft.com/office/powerpoint/2010/main" val="4156311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3832E-CEBA-7741-AC9C-D398F23EF351}" type="datetimeFigureOut">
              <a:rPr lang="es-ES_tradnl" smtClean="0"/>
              <a:t>4/6/23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0E8BF-8919-8348-8AF4-BF9353850C02}" type="slidenum">
              <a:rPr lang="es-ES_tradnl" smtClean="0"/>
              <a:t>‹#›</a:t>
            </a:fld>
            <a:endParaRPr lang="es-ES_tradnl"/>
          </a:p>
        </p:txBody>
      </p:sp>
    </p:spTree>
    <p:extLst>
      <p:ext uri="{BB962C8B-B14F-4D97-AF65-F5344CB8AC3E}">
        <p14:creationId xmlns:p14="http://schemas.microsoft.com/office/powerpoint/2010/main" val="3969807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F130E8BF-8919-8348-8AF4-BF9353850C02}" type="slidenum">
              <a:rPr lang="es-ES_tradnl" smtClean="0"/>
              <a:t>1</a:t>
            </a:fld>
            <a:endParaRPr lang="es-ES_tradnl"/>
          </a:p>
        </p:txBody>
      </p:sp>
    </p:spTree>
    <p:extLst>
      <p:ext uri="{BB962C8B-B14F-4D97-AF65-F5344CB8AC3E}">
        <p14:creationId xmlns:p14="http://schemas.microsoft.com/office/powerpoint/2010/main" val="4187129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F130E8BF-8919-8348-8AF4-BF9353850C02}" type="slidenum">
              <a:rPr lang="es-ES_tradnl" smtClean="0"/>
              <a:t>2</a:t>
            </a:fld>
            <a:endParaRPr lang="es-ES_tradnl"/>
          </a:p>
        </p:txBody>
      </p:sp>
    </p:spTree>
    <p:extLst>
      <p:ext uri="{BB962C8B-B14F-4D97-AF65-F5344CB8AC3E}">
        <p14:creationId xmlns:p14="http://schemas.microsoft.com/office/powerpoint/2010/main" val="1563394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Pr>
        <a:blipFill dpi="0" rotWithShape="1">
          <a:blip r:embed="rId2"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414141"/>
                </a:solidFill>
                <a:latin typeface="Raleway-v4020 Black" pitchFamily="50"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dirty="0"/>
          </a:p>
        </p:txBody>
      </p:sp>
      <p:sp>
        <p:nvSpPr>
          <p:cNvPr id="7" name="TextBox 7"/>
          <p:cNvSpPr txBox="1"/>
          <p:nvPr userDrawn="1"/>
        </p:nvSpPr>
        <p:spPr>
          <a:xfrm>
            <a:off x="479376" y="332656"/>
            <a:ext cx="2733441" cy="830997"/>
          </a:xfrm>
          <a:prstGeom prst="rect">
            <a:avLst/>
          </a:prstGeom>
          <a:noFill/>
        </p:spPr>
        <p:txBody>
          <a:bodyPr wrap="none" rtlCol="0">
            <a:spAutoFit/>
          </a:bodyPr>
          <a:lstStyle/>
          <a:p>
            <a:r>
              <a:rPr lang="en-US" sz="4800" b="1" i="1" dirty="0" err="1">
                <a:solidFill>
                  <a:srgbClr val="006EBE"/>
                </a:solidFill>
                <a:latin typeface="Arial Narrow" panose="020B0606020202030204" pitchFamily="34" charset="0"/>
              </a:rPr>
              <a:t>NobleProg</a:t>
            </a:r>
            <a:endParaRPr lang="en-GB" sz="48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862791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v4020 Thin" pitchFamily="50" charset="-18"/>
              </a:defRPr>
            </a:lvl1pPr>
          </a:lstStyle>
          <a:p>
            <a:r>
              <a:rPr lang="es-ES"/>
              <a:t>Haga clic para modificar el estilo de título del patrón</a:t>
            </a:r>
            <a:endParaRPr lang="en-GB" dirty="0"/>
          </a:p>
        </p:txBody>
      </p:sp>
      <p:sp>
        <p:nvSpPr>
          <p:cNvPr id="3" name="Vertical Text Placeholder 2"/>
          <p:cNvSpPr>
            <a:spLocks noGrp="1"/>
          </p:cNvSpPr>
          <p:nvPr>
            <p:ph type="body" orient="vert" idx="1"/>
          </p:nvPr>
        </p:nvSpPr>
        <p:spPr/>
        <p:txBody>
          <a:bodyPr vert="eaVert"/>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4" name="Date Placeholder 3"/>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53747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Raleway-v4020 Thin" pitchFamily="50" charset="-18"/>
              </a:defRPr>
            </a:lvl1pPr>
          </a:lstStyle>
          <a:p>
            <a:r>
              <a:rPr lang="es-ES"/>
              <a:t>Haga clic para modificar el estilo de título del patrón</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Raleway-v4020" pitchFamily="50" charset="-18"/>
              </a:defRPr>
            </a:lvl1pPr>
            <a:lvl2pPr>
              <a:defRPr>
                <a:latin typeface="Raleway-v4020" pitchFamily="50" charset="-18"/>
              </a:defRPr>
            </a:lvl2pPr>
            <a:lvl3pPr>
              <a:defRPr>
                <a:latin typeface="Raleway-v4020" pitchFamily="50" charset="-18"/>
              </a:defRPr>
            </a:lvl3pPr>
            <a:lvl4pPr>
              <a:defRPr>
                <a:latin typeface="Raleway-v4020" pitchFamily="50" charset="-18"/>
              </a:defRPr>
            </a:lvl4pPr>
            <a:lvl5pPr>
              <a:defRPr>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4" name="Date Placeholder 3"/>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4089747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Content Placeholder 2"/>
          <p:cNvSpPr>
            <a:spLocks noGrp="1"/>
          </p:cNvSpPr>
          <p:nvPr>
            <p:ph idx="1"/>
          </p:nvPr>
        </p:nvSpPr>
        <p:spPr/>
        <p:txBody>
          <a:bodyPr/>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4" name="Date Placeholder 3"/>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7"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091582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414141"/>
                </a:solidFill>
                <a:latin typeface="Raleway-v4020 Black" pitchFamily="50" charset="-18"/>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75556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Content Placeholder 2"/>
          <p:cNvSpPr>
            <a:spLocks noGrp="1"/>
          </p:cNvSpPr>
          <p:nvPr>
            <p:ph sz="half" idx="1"/>
          </p:nvPr>
        </p:nvSpPr>
        <p:spPr>
          <a:xfrm>
            <a:off x="838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4" name="Content Placeholder 3"/>
          <p:cNvSpPr>
            <a:spLocks noGrp="1"/>
          </p:cNvSpPr>
          <p:nvPr>
            <p:ph sz="half" idx="2"/>
          </p:nvPr>
        </p:nvSpPr>
        <p:spPr>
          <a:xfrm>
            <a:off x="6172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5" name="Date Placeholder 4"/>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89537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1850" y="2193925"/>
            <a:ext cx="5156200"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9663" y="2193925"/>
            <a:ext cx="5157787"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7" name="Date Placeholder 6"/>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DD7D84E-0E76-444F-8C2F-83F1D9BD0C6E}" type="slidenum">
              <a:rPr lang="en-GB" smtClean="0"/>
              <a:pPr/>
              <a:t>‹#›</a:t>
            </a:fld>
            <a:endParaRPr lang="en-GB"/>
          </a:p>
        </p:txBody>
      </p:sp>
      <p:sp>
        <p:nvSpPr>
          <p:cNvPr id="11"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4244238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Date Placeholder 2"/>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DD7D84E-0E76-444F-8C2F-83F1D9BD0C6E}" type="slidenum">
              <a:rPr lang="en-GB" smtClean="0"/>
              <a:pPr/>
              <a:t>‹#›</a:t>
            </a:fld>
            <a:endParaRPr lang="en-GB"/>
          </a:p>
        </p:txBody>
      </p:sp>
      <p:sp>
        <p:nvSpPr>
          <p:cNvPr id="7"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6750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DD7D84E-0E76-444F-8C2F-83F1D9BD0C6E}" type="slidenum">
              <a:rPr lang="en-GB" smtClean="0"/>
              <a:pPr/>
              <a:t>‹#›</a:t>
            </a:fld>
            <a:endParaRPr lang="en-GB"/>
          </a:p>
        </p:txBody>
      </p:sp>
      <p:sp>
        <p:nvSpPr>
          <p:cNvPr id="6"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90966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solidFill>
                  <a:srgbClr val="414141"/>
                </a:solidFill>
                <a:latin typeface="Raleway-v4020" pitchFamily="50" charset="-18"/>
              </a:defRPr>
            </a:lvl1pPr>
            <a:lvl2pPr>
              <a:defRPr sz="2800">
                <a:solidFill>
                  <a:srgbClr val="414141"/>
                </a:solidFill>
                <a:latin typeface="Raleway-v4020" pitchFamily="50" charset="-18"/>
              </a:defRPr>
            </a:lvl2pPr>
            <a:lvl3pPr>
              <a:defRPr sz="2400">
                <a:solidFill>
                  <a:srgbClr val="414141"/>
                </a:solidFill>
                <a:latin typeface="Raleway-v4020" pitchFamily="50" charset="-18"/>
              </a:defRPr>
            </a:lvl3pPr>
            <a:lvl4pPr>
              <a:defRPr sz="2000">
                <a:solidFill>
                  <a:srgbClr val="414141"/>
                </a:solidFill>
                <a:latin typeface="Raleway-v4020" pitchFamily="50" charset="-18"/>
              </a:defRPr>
            </a:lvl4pPr>
            <a:lvl5pPr>
              <a:defRPr sz="2000">
                <a:solidFill>
                  <a:srgbClr val="414141"/>
                </a:solidFill>
                <a:latin typeface="Raleway-v4020" pitchFamily="50" charset="-18"/>
              </a:defRPr>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Raleway-v4020" pitchFamily="50" charset="-1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440333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Raleway-v4020" pitchFamily="50" charset="-1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GB"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Trebuchet MS" panose="020B06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800570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dirty="0"/>
              <a:t>Kliknij, aby edytować styl</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GB" dirty="0"/>
          </a:p>
        </p:txBody>
      </p:sp>
      <p:sp>
        <p:nvSpPr>
          <p:cNvPr id="4" name="Date Placeholder 3"/>
          <p:cNvSpPr>
            <a:spLocks noGrp="1"/>
          </p:cNvSpPr>
          <p:nvPr>
            <p:ph type="dt" sz="half" idx="2"/>
          </p:nvPr>
        </p:nvSpPr>
        <p:spPr>
          <a:xfrm>
            <a:off x="911424" y="6356350"/>
            <a:ext cx="922867" cy="365125"/>
          </a:xfrm>
          <a:prstGeom prst="rect">
            <a:avLst/>
          </a:prstGeom>
        </p:spPr>
        <p:txBody>
          <a:bodyPr vert="horz" lIns="91440" tIns="45720" rIns="91440" bIns="45720" rtlCol="0" anchor="ctr"/>
          <a:lstStyle>
            <a:lvl1pPr algn="l">
              <a:defRPr sz="900">
                <a:solidFill>
                  <a:srgbClr val="414141"/>
                </a:solidFill>
                <a:latin typeface="Raleway-v4020" pitchFamily="50" charset="-18"/>
              </a:defRPr>
            </a:lvl1pPr>
          </a:lstStyle>
          <a:p>
            <a:fld id="{BF669CD5-EC14-4DE5-86A6-D9133CD12038}" type="datetimeFigureOut">
              <a:rPr lang="en-GB" smtClean="0"/>
              <a:pPr/>
              <a:t>04/06/2023</a:t>
            </a:fld>
            <a:endParaRPr lang="en-GB" dirty="0"/>
          </a:p>
        </p:txBody>
      </p:sp>
      <p:sp>
        <p:nvSpPr>
          <p:cNvPr id="5" name="Footer Placeholder 4"/>
          <p:cNvSpPr>
            <a:spLocks noGrp="1"/>
          </p:cNvSpPr>
          <p:nvPr>
            <p:ph type="ftr" sz="quarter" idx="3"/>
          </p:nvPr>
        </p:nvSpPr>
        <p:spPr>
          <a:xfrm>
            <a:off x="1915242" y="6356350"/>
            <a:ext cx="2895600" cy="365125"/>
          </a:xfrm>
          <a:prstGeom prst="rect">
            <a:avLst/>
          </a:prstGeom>
        </p:spPr>
        <p:txBody>
          <a:bodyPr vert="horz" lIns="91440" tIns="45720" rIns="91440" bIns="45720" rtlCol="0" anchor="ctr"/>
          <a:lstStyle>
            <a:lvl1pPr algn="ctr">
              <a:defRPr sz="900">
                <a:solidFill>
                  <a:srgbClr val="414141"/>
                </a:solidFill>
                <a:latin typeface="Raleway-v4020" pitchFamily="50" charset="-18"/>
              </a:defRPr>
            </a:lvl1pPr>
          </a:lstStyle>
          <a:p>
            <a:r>
              <a:rPr lang="en-US" dirty="0"/>
              <a:t>Footer</a:t>
            </a:r>
            <a:endParaRPr lang="en-GB" dirty="0"/>
          </a:p>
        </p:txBody>
      </p:sp>
      <p:sp>
        <p:nvSpPr>
          <p:cNvPr id="6" name="Slide Number Placeholder 5"/>
          <p:cNvSpPr>
            <a:spLocks noGrp="1"/>
          </p:cNvSpPr>
          <p:nvPr>
            <p:ph type="sldNum" sz="quarter" idx="4"/>
          </p:nvPr>
        </p:nvSpPr>
        <p:spPr>
          <a:xfrm>
            <a:off x="261431" y="6356350"/>
            <a:ext cx="577985" cy="365125"/>
          </a:xfrm>
          <a:prstGeom prst="rect">
            <a:avLst/>
          </a:prstGeom>
        </p:spPr>
        <p:txBody>
          <a:bodyPr vert="horz" lIns="91440" tIns="45720" rIns="91440" bIns="45720" rtlCol="0" anchor="ctr"/>
          <a:lstStyle>
            <a:lvl1pPr algn="r">
              <a:defRPr sz="1400">
                <a:solidFill>
                  <a:srgbClr val="006EBE"/>
                </a:solidFill>
                <a:latin typeface="Raleway-v4020" pitchFamily="50" charset="-18"/>
                <a:ea typeface="Adobe Fan Heiti Std B" panose="020B0700000000000000" pitchFamily="34" charset="-128"/>
              </a:defRPr>
            </a:lvl1pPr>
          </a:lstStyle>
          <a:p>
            <a:fld id="{6DD7D84E-0E76-444F-8C2F-83F1D9BD0C6E}" type="slidenum">
              <a:rPr lang="en-GB" smtClean="0"/>
              <a:pPr/>
              <a:t>‹#›</a:t>
            </a:fld>
            <a:endParaRPr lang="en-GB" dirty="0"/>
          </a:p>
        </p:txBody>
      </p:sp>
      <p:sp>
        <p:nvSpPr>
          <p:cNvPr id="9" name="TextBox 8"/>
          <p:cNvSpPr txBox="1"/>
          <p:nvPr/>
        </p:nvSpPr>
        <p:spPr>
          <a:xfrm>
            <a:off x="5383410" y="6356350"/>
            <a:ext cx="1774012" cy="569387"/>
          </a:xfrm>
          <a:prstGeom prst="rect">
            <a:avLst/>
          </a:prstGeom>
          <a:noFill/>
        </p:spPr>
        <p:txBody>
          <a:bodyPr wrap="none" rtlCol="0">
            <a:spAutoFit/>
          </a:bodyPr>
          <a:lstStyle/>
          <a:p>
            <a:pPr algn="ctr"/>
            <a:r>
              <a:rPr lang="en-GB" sz="1000" b="1" dirty="0" err="1">
                <a:solidFill>
                  <a:srgbClr val="414141"/>
                </a:solidFill>
                <a:latin typeface="Raleway-v4020" pitchFamily="50" charset="-18"/>
                <a:ea typeface="Adobe Fan Heiti Std B" panose="020B0700000000000000" pitchFamily="34" charset="-128"/>
              </a:rPr>
              <a:t>NobleProg</a:t>
            </a:r>
            <a:r>
              <a:rPr lang="en-GB" sz="1000" b="1" dirty="0">
                <a:solidFill>
                  <a:srgbClr val="414141"/>
                </a:solidFill>
                <a:latin typeface="Raleway-v4020" pitchFamily="50" charset="-18"/>
                <a:ea typeface="Adobe Fan Heiti Std B" panose="020B0700000000000000" pitchFamily="34" charset="-128"/>
              </a:rPr>
              <a:t>®</a:t>
            </a:r>
            <a:r>
              <a:rPr lang="en-GB" sz="1000" dirty="0">
                <a:solidFill>
                  <a:srgbClr val="414141"/>
                </a:solidFill>
                <a:latin typeface="Raleway-v4020" pitchFamily="50" charset="-18"/>
                <a:ea typeface="Adobe Fan Heiti Std B" panose="020B0700000000000000" pitchFamily="34" charset="-128"/>
              </a:rPr>
              <a:t> Limited 201</a:t>
            </a:r>
            <a:r>
              <a:rPr lang="pl-PL" sz="1000" dirty="0">
                <a:solidFill>
                  <a:srgbClr val="414141"/>
                </a:solidFill>
                <a:latin typeface="Raleway-v4020" pitchFamily="50" charset="-18"/>
                <a:ea typeface="Adobe Fan Heiti Std B" panose="020B0700000000000000" pitchFamily="34" charset="-128"/>
              </a:rPr>
              <a:t>7</a:t>
            </a:r>
            <a:r>
              <a:rPr lang="en-GB" sz="1000" dirty="0">
                <a:solidFill>
                  <a:srgbClr val="414141"/>
                </a:solidFill>
                <a:latin typeface="Raleway-v4020" pitchFamily="50" charset="-18"/>
                <a:ea typeface="Adobe Fan Heiti Std B" panose="020B0700000000000000" pitchFamily="34" charset="-128"/>
              </a:rPr>
              <a:t> </a:t>
            </a:r>
          </a:p>
          <a:p>
            <a:pPr algn="ctr"/>
            <a:r>
              <a:rPr lang="en-GB" sz="1000" dirty="0">
                <a:solidFill>
                  <a:srgbClr val="414141"/>
                </a:solidFill>
                <a:latin typeface="Raleway-v4020" pitchFamily="50" charset="-18"/>
                <a:ea typeface="Adobe Fan Heiti Std B" panose="020B0700000000000000" pitchFamily="34" charset="-128"/>
              </a:rPr>
              <a:t>All Rights Reserved</a:t>
            </a:r>
          </a:p>
          <a:p>
            <a:endParaRPr lang="en-GB" sz="1100" dirty="0">
              <a:solidFill>
                <a:srgbClr val="414141"/>
              </a:solidFill>
              <a:latin typeface="Raleway-v4020" pitchFamily="50" charset="-18"/>
              <a:ea typeface="Adobe Fan Heiti Std B" panose="020B0700000000000000" pitchFamily="34" charset="-128"/>
            </a:endParaRPr>
          </a:p>
        </p:txBody>
      </p:sp>
    </p:spTree>
    <p:extLst>
      <p:ext uri="{BB962C8B-B14F-4D97-AF65-F5344CB8AC3E}">
        <p14:creationId xmlns:p14="http://schemas.microsoft.com/office/powerpoint/2010/main" val="406493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b="1" kern="1200">
          <a:solidFill>
            <a:srgbClr val="006EBE"/>
          </a:solidFill>
          <a:latin typeface="Raleway-v4020 Thin" pitchFamily="50" charset="-18"/>
          <a:ea typeface="Adobe Fan Heiti Std B" panose="020B0700000000000000" pitchFamily="34" charset="-128"/>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rgbClr val="414141"/>
          </a:solidFill>
          <a:latin typeface="Raleway-v4020" pitchFamily="50" charset="-18"/>
          <a:ea typeface="Adobe Fan Heiti Std B" panose="020B0700000000000000" pitchFamily="34" charset="-128"/>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rgbClr val="414141"/>
          </a:solidFill>
          <a:latin typeface="Raleway-v4020" pitchFamily="50" charset="-18"/>
          <a:ea typeface="Adobe Fan Heiti Std B" panose="020B0700000000000000" pitchFamily="34" charset="-128"/>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rgbClr val="414141"/>
          </a:solidFill>
          <a:latin typeface="Raleway-v4020" pitchFamily="50" charset="-18"/>
          <a:ea typeface="Adobe Fan Heiti Std B" panose="020B0700000000000000" pitchFamily="34" charset="-128"/>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hyperlink" Target="https://docs.docker.com/desktop/" TargetMode="Externa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mailto:leon.sr@gmail.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hyperlink" Target="mailto:leo@opscorex.com" TargetMode="Externa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D7D4F-4BF5-4FC3-BD75-882EA3C68443}"/>
              </a:ext>
            </a:extLst>
          </p:cNvPr>
          <p:cNvSpPr>
            <a:spLocks noGrp="1"/>
          </p:cNvSpPr>
          <p:nvPr>
            <p:ph type="title"/>
          </p:nvPr>
        </p:nvSpPr>
        <p:spPr>
          <a:xfrm>
            <a:off x="550676" y="2998695"/>
            <a:ext cx="3932237" cy="1600200"/>
          </a:xfrm>
        </p:spPr>
        <p:txBody>
          <a:bodyPr anchor="b">
            <a:normAutofit/>
          </a:bodyPr>
          <a:lstStyle/>
          <a:p>
            <a:pPr algn="ctr"/>
            <a:r>
              <a:rPr lang="en-US" b="1" i="0" dirty="0">
                <a:effectLst/>
              </a:rPr>
              <a:t>Docker Avanzado</a:t>
            </a:r>
            <a:br>
              <a:rPr lang="en-US" b="1" i="0" dirty="0">
                <a:effectLst/>
              </a:rPr>
            </a:br>
            <a:r>
              <a:rPr lang="en-US" b="1" i="0" dirty="0" err="1">
                <a:effectLst/>
              </a:rPr>
              <a:t>Dia</a:t>
            </a:r>
            <a:r>
              <a:rPr lang="en-US" b="1" i="0" dirty="0">
                <a:effectLst/>
              </a:rPr>
              <a:t> I</a:t>
            </a:r>
            <a:br>
              <a:rPr lang="en-US" b="1" i="0" dirty="0">
                <a:effectLst/>
              </a:rPr>
            </a:br>
            <a:endParaRPr lang="es-MX" dirty="0"/>
          </a:p>
        </p:txBody>
      </p:sp>
      <p:pic>
        <p:nvPicPr>
          <p:cNvPr id="9" name="Picture 8" descr="A picture containing child art, drawing, illustration, clipart&#10;&#10;Description automatically generated">
            <a:extLst>
              <a:ext uri="{FF2B5EF4-FFF2-40B4-BE49-F238E27FC236}">
                <a16:creationId xmlns:a16="http://schemas.microsoft.com/office/drawing/2014/main" id="{673F0A1E-A13D-36C9-49EC-4FABD1E19806}"/>
              </a:ext>
            </a:extLst>
          </p:cNvPr>
          <p:cNvPicPr>
            <a:picLocks noChangeAspect="1"/>
          </p:cNvPicPr>
          <p:nvPr/>
        </p:nvPicPr>
        <p:blipFill rotWithShape="1">
          <a:blip r:embed="rId3">
            <a:extLst>
              <a:ext uri="{28A0092B-C50C-407E-A947-70E740481C1C}">
                <a14:useLocalDpi xmlns:a14="http://schemas.microsoft.com/office/drawing/2010/main" val="0"/>
              </a:ext>
            </a:extLst>
          </a:blip>
          <a:srcRect l="2073" t="2040" r="1754" b="2380"/>
          <a:stretch/>
        </p:blipFill>
        <p:spPr>
          <a:xfrm>
            <a:off x="5416232" y="1440180"/>
            <a:ext cx="5935980" cy="3977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9624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29CA-A302-30A6-6DC2-6F3CC9766703}"/>
              </a:ext>
            </a:extLst>
          </p:cNvPr>
          <p:cNvSpPr>
            <a:spLocks noGrp="1"/>
          </p:cNvSpPr>
          <p:nvPr>
            <p:ph type="title"/>
          </p:nvPr>
        </p:nvSpPr>
        <p:spPr/>
        <p:txBody>
          <a:bodyPr/>
          <a:lstStyle/>
          <a:p>
            <a:r>
              <a:rPr lang="es-ES_tradnl" dirty="0" err="1"/>
              <a:t>Conteinerarización</a:t>
            </a:r>
            <a:r>
              <a:rPr lang="es-ES_tradnl" dirty="0"/>
              <a:t> </a:t>
            </a:r>
          </a:p>
        </p:txBody>
      </p:sp>
      <p:sp>
        <p:nvSpPr>
          <p:cNvPr id="3" name="Content Placeholder 2">
            <a:extLst>
              <a:ext uri="{FF2B5EF4-FFF2-40B4-BE49-F238E27FC236}">
                <a16:creationId xmlns:a16="http://schemas.microsoft.com/office/drawing/2014/main" id="{DFA46522-DA60-354A-E96A-5F79F9707160}"/>
              </a:ext>
            </a:extLst>
          </p:cNvPr>
          <p:cNvSpPr>
            <a:spLocks noGrp="1"/>
          </p:cNvSpPr>
          <p:nvPr>
            <p:ph idx="1"/>
          </p:nvPr>
        </p:nvSpPr>
        <p:spPr/>
        <p:txBody>
          <a:bodyPr>
            <a:normAutofit fontScale="92500" lnSpcReduction="10000"/>
          </a:bodyPr>
          <a:lstStyle/>
          <a:p>
            <a:r>
              <a:rPr lang="es-ES_tradnl" dirty="0"/>
              <a:t>La </a:t>
            </a:r>
            <a:r>
              <a:rPr lang="es-ES_tradnl" dirty="0" err="1"/>
              <a:t>conteinerización</a:t>
            </a:r>
            <a:r>
              <a:rPr lang="es-ES_tradnl" dirty="0"/>
              <a:t> es una tecnología que permite empaquetar y ejecutar aplicaciones junto con todas sus dependencias y configuraciones en un entorno aislado llamado contenedor. </a:t>
            </a:r>
          </a:p>
          <a:p>
            <a:r>
              <a:rPr lang="es-ES_tradnl" dirty="0"/>
              <a:t>Un contenedor es una unidad liviana y portátil que encapsula una aplicación y todas las bibliotecas y componentes necesarios para que funcione correctamente, incluyendo el sistema operativo subyacente.</a:t>
            </a:r>
          </a:p>
          <a:p>
            <a:r>
              <a:rPr lang="es-ES_tradnl" dirty="0"/>
              <a:t>A diferencia de la virtualización tradicional, la </a:t>
            </a:r>
            <a:r>
              <a:rPr lang="es-ES_tradnl" dirty="0" err="1"/>
              <a:t>conteinerización</a:t>
            </a:r>
            <a:r>
              <a:rPr lang="es-ES_tradnl" dirty="0"/>
              <a:t> se basa en el concepto de compartir el mismo núcleo (</a:t>
            </a:r>
            <a:r>
              <a:rPr lang="es-ES_tradnl" dirty="0" err="1"/>
              <a:t>kernel</a:t>
            </a:r>
            <a:r>
              <a:rPr lang="es-ES_tradnl" dirty="0"/>
              <a:t>) del sistema operativo del host y utilizar mecanismos de aislamiento a nivel de sistema de archivos y procesos para garantizar la separación entre los contenedores.</a:t>
            </a:r>
          </a:p>
        </p:txBody>
      </p:sp>
    </p:spTree>
    <p:extLst>
      <p:ext uri="{BB962C8B-B14F-4D97-AF65-F5344CB8AC3E}">
        <p14:creationId xmlns:p14="http://schemas.microsoft.com/office/powerpoint/2010/main" val="299938203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C114-D8D4-3D59-C5B2-CFA7C9CB0AC4}"/>
              </a:ext>
            </a:extLst>
          </p:cNvPr>
          <p:cNvSpPr>
            <a:spLocks noGrp="1"/>
          </p:cNvSpPr>
          <p:nvPr>
            <p:ph type="title"/>
          </p:nvPr>
        </p:nvSpPr>
        <p:spPr/>
        <p:txBody>
          <a:bodyPr/>
          <a:lstStyle/>
          <a:p>
            <a:r>
              <a:rPr lang="es-ES_tradnl" dirty="0"/>
              <a:t>Herramientas de </a:t>
            </a:r>
            <a:r>
              <a:rPr lang="es-ES_tradnl" dirty="0" err="1"/>
              <a:t>conteinerización</a:t>
            </a:r>
            <a:endParaRPr lang="es-ES_tradnl" dirty="0"/>
          </a:p>
        </p:txBody>
      </p:sp>
      <p:pic>
        <p:nvPicPr>
          <p:cNvPr id="1026" name="Picture 2" descr="What is Docker? | AWS">
            <a:extLst>
              <a:ext uri="{FF2B5EF4-FFF2-40B4-BE49-F238E27FC236}">
                <a16:creationId xmlns:a16="http://schemas.microsoft.com/office/drawing/2014/main" id="{E9AD39C3-24B4-1478-F500-EA29137221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62579"/>
            <a:ext cx="3171231" cy="1489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ubernetes Logo and symbol, meaning, history, PNG, brand">
            <a:extLst>
              <a:ext uri="{FF2B5EF4-FFF2-40B4-BE49-F238E27FC236}">
                <a16:creationId xmlns:a16="http://schemas.microsoft.com/office/drawing/2014/main" id="{745774D8-E9A8-3033-8D9B-8CA1C0BF4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723" y="2103438"/>
            <a:ext cx="2356554" cy="13255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ontainers/podman: Podman: A tool for managing OCI containers and  pods.">
            <a:extLst>
              <a:ext uri="{FF2B5EF4-FFF2-40B4-BE49-F238E27FC236}">
                <a16:creationId xmlns:a16="http://schemas.microsoft.com/office/drawing/2014/main" id="{A8D4BD4D-2FF9-274D-4F2B-1DCA5E1E0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164" y="1872176"/>
            <a:ext cx="2195636" cy="17880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tup Linux Containers Using LXC On Ubuntu">
            <a:extLst>
              <a:ext uri="{FF2B5EF4-FFF2-40B4-BE49-F238E27FC236}">
                <a16:creationId xmlns:a16="http://schemas.microsoft.com/office/drawing/2014/main" id="{0B120A53-240A-615F-6BB9-D60978D133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815" y="3964330"/>
            <a:ext cx="2529328" cy="1698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nShift - Wikipedia">
            <a:extLst>
              <a:ext uri="{FF2B5EF4-FFF2-40B4-BE49-F238E27FC236}">
                <a16:creationId xmlns:a16="http://schemas.microsoft.com/office/drawing/2014/main" id="{07392C12-E29A-A2FF-6391-2CAF99A180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8859" y="3841750"/>
            <a:ext cx="1809067" cy="193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3706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131A3-3D20-DAD2-4545-4308B74B76C8}"/>
              </a:ext>
            </a:extLst>
          </p:cNvPr>
          <p:cNvSpPr>
            <a:spLocks noGrp="1"/>
          </p:cNvSpPr>
          <p:nvPr>
            <p:ph type="title"/>
          </p:nvPr>
        </p:nvSpPr>
        <p:spPr>
          <a:xfrm>
            <a:off x="839788" y="457200"/>
            <a:ext cx="3932237" cy="1600200"/>
          </a:xfrm>
        </p:spPr>
        <p:txBody>
          <a:bodyPr anchor="b">
            <a:normAutofit/>
          </a:bodyPr>
          <a:lstStyle/>
          <a:p>
            <a:r>
              <a:rPr lang="es-ES_tradnl" dirty="0"/>
              <a:t>Resolviendo el “en mi maquina funciona”</a:t>
            </a:r>
          </a:p>
        </p:txBody>
      </p:sp>
      <p:pic>
        <p:nvPicPr>
          <p:cNvPr id="5" name="Content Placeholder 4" descr="A cartoon of two men&#10;&#10;Description automatically generated with low confidence">
            <a:extLst>
              <a:ext uri="{FF2B5EF4-FFF2-40B4-BE49-F238E27FC236}">
                <a16:creationId xmlns:a16="http://schemas.microsoft.com/office/drawing/2014/main" id="{BB49A884-5CB4-B3F5-2727-AA79FFE4C3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4660" y="987425"/>
            <a:ext cx="4849256" cy="4873625"/>
          </a:xfrm>
          <a:noFill/>
        </p:spPr>
      </p:pic>
      <p:sp>
        <p:nvSpPr>
          <p:cNvPr id="10" name="Text Placeholder 3">
            <a:extLst>
              <a:ext uri="{FF2B5EF4-FFF2-40B4-BE49-F238E27FC236}">
                <a16:creationId xmlns:a16="http://schemas.microsoft.com/office/drawing/2014/main" id="{DDBB89F1-8758-053C-9052-49DA96E12289}"/>
              </a:ext>
            </a:extLst>
          </p:cNvPr>
          <p:cNvSpPr>
            <a:spLocks noGrp="1"/>
          </p:cNvSpPr>
          <p:nvPr>
            <p:ph type="body" sz="half" idx="2"/>
          </p:nvPr>
        </p:nvSpPr>
        <p:spPr>
          <a:xfrm>
            <a:off x="839788" y="2101850"/>
            <a:ext cx="3932237" cy="3759200"/>
          </a:xfrm>
        </p:spPr>
        <p:txBody>
          <a:bodyPr/>
          <a:lstStyle/>
          <a:p>
            <a:endParaRPr lang="en-US"/>
          </a:p>
        </p:txBody>
      </p:sp>
    </p:spTree>
    <p:extLst>
      <p:ext uri="{BB962C8B-B14F-4D97-AF65-F5344CB8AC3E}">
        <p14:creationId xmlns:p14="http://schemas.microsoft.com/office/powerpoint/2010/main" val="275689894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1C4B-1E1B-DC49-0594-5AA82EC4E550}"/>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4887C2AA-FC3E-FE42-7A9E-603AE3403E08}"/>
              </a:ext>
            </a:extLst>
          </p:cNvPr>
          <p:cNvSpPr>
            <a:spLocks noGrp="1"/>
          </p:cNvSpPr>
          <p:nvPr>
            <p:ph idx="1"/>
          </p:nvPr>
        </p:nvSpPr>
        <p:spPr/>
        <p:txBody>
          <a:bodyPr>
            <a:normAutofit/>
          </a:bodyPr>
          <a:lstStyle/>
          <a:p>
            <a:pPr marL="0" indent="0">
              <a:buNone/>
            </a:pPr>
            <a:r>
              <a:rPr lang="en-US" b="0" i="0" dirty="0">
                <a:solidFill>
                  <a:schemeClr val="tx1"/>
                </a:solidFill>
                <a:effectLst/>
                <a:latin typeface="Roboto" panose="02000000000000000000" pitchFamily="2" charset="0"/>
              </a:rPr>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 By taking advantage of Docker’s methodologies for shipping, testing, and deploying code quickly, you can significantly reduce the delay between writing code and running it in production”</a:t>
            </a:r>
          </a:p>
          <a:p>
            <a:pPr marL="0" indent="0">
              <a:buNone/>
            </a:pPr>
            <a:endParaRPr lang="en-US" dirty="0">
              <a:solidFill>
                <a:schemeClr val="tx1"/>
              </a:solidFill>
              <a:latin typeface="Roboto" panose="02000000000000000000" pitchFamily="2" charset="0"/>
            </a:endParaRPr>
          </a:p>
          <a:p>
            <a:pPr marL="0" indent="0">
              <a:buNone/>
            </a:pPr>
            <a:r>
              <a:rPr lang="es-ES_tradnl" dirty="0"/>
              <a:t>https://</a:t>
            </a:r>
            <a:r>
              <a:rPr lang="es-ES_tradnl" dirty="0" err="1"/>
              <a:t>docs.docker.com</a:t>
            </a:r>
            <a:r>
              <a:rPr lang="es-ES_tradnl" dirty="0"/>
              <a:t>/</a:t>
            </a:r>
          </a:p>
        </p:txBody>
      </p:sp>
    </p:spTree>
    <p:extLst>
      <p:ext uri="{BB962C8B-B14F-4D97-AF65-F5344CB8AC3E}">
        <p14:creationId xmlns:p14="http://schemas.microsoft.com/office/powerpoint/2010/main" val="7000412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1C4B-1E1B-DC49-0594-5AA82EC4E550}"/>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4887C2AA-FC3E-FE42-7A9E-603AE3403E08}"/>
              </a:ext>
            </a:extLst>
          </p:cNvPr>
          <p:cNvSpPr>
            <a:spLocks noGrp="1"/>
          </p:cNvSpPr>
          <p:nvPr>
            <p:ph idx="1"/>
          </p:nvPr>
        </p:nvSpPr>
        <p:spPr/>
        <p:txBody>
          <a:bodyPr>
            <a:normAutofit/>
          </a:bodyPr>
          <a:lstStyle/>
          <a:p>
            <a:r>
              <a:rPr lang="es-ES_tradnl" dirty="0"/>
              <a:t>Docker es una plataforma de código abierto que facilita la creación, el despliegue y la ejecución de aplicaciones en contenedores. </a:t>
            </a:r>
          </a:p>
          <a:p>
            <a:r>
              <a:rPr lang="es-ES_tradnl" dirty="0"/>
              <a:t>La tecnología de Docker utiliza el concepto de </a:t>
            </a:r>
            <a:r>
              <a:rPr lang="es-ES_tradnl" b="1" dirty="0"/>
              <a:t>imágenes</a:t>
            </a:r>
            <a:r>
              <a:rPr lang="es-ES_tradnl" dirty="0"/>
              <a:t> y </a:t>
            </a:r>
            <a:r>
              <a:rPr lang="es-ES_tradnl" b="1" dirty="0"/>
              <a:t>contenedores</a:t>
            </a:r>
            <a:r>
              <a:rPr lang="es-ES_tradnl" dirty="0"/>
              <a:t>. </a:t>
            </a:r>
          </a:p>
          <a:p>
            <a:pPr lvl="1"/>
            <a:r>
              <a:rPr lang="es-ES_tradnl" dirty="0"/>
              <a:t>Una imagen de Docker es una plantilla de solo lectura que contiene todo lo necesario para ejecutar una aplicación, incluyendo el código, las bibliotecas y las dependencias.</a:t>
            </a:r>
          </a:p>
          <a:p>
            <a:pPr lvl="1"/>
            <a:r>
              <a:rPr lang="es-ES_tradnl" dirty="0"/>
              <a:t>Los contenedores son instancias en tiempo de ejecución de esas imágenes, donde se ejecuta la aplicación de manera aislada y consistente, independientemente del entorno de host.</a:t>
            </a:r>
          </a:p>
        </p:txBody>
      </p:sp>
    </p:spTree>
    <p:extLst>
      <p:ext uri="{BB962C8B-B14F-4D97-AF65-F5344CB8AC3E}">
        <p14:creationId xmlns:p14="http://schemas.microsoft.com/office/powerpoint/2010/main" val="416527545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C5F0-5015-0559-BA39-3E87987D6936}"/>
              </a:ext>
            </a:extLst>
          </p:cNvPr>
          <p:cNvSpPr>
            <a:spLocks noGrp="1"/>
          </p:cNvSpPr>
          <p:nvPr>
            <p:ph type="title"/>
          </p:nvPr>
        </p:nvSpPr>
        <p:spPr>
          <a:xfrm>
            <a:off x="839788" y="457200"/>
            <a:ext cx="3932237" cy="1600200"/>
          </a:xfrm>
        </p:spPr>
        <p:txBody>
          <a:bodyPr anchor="b">
            <a:normAutofit/>
          </a:bodyPr>
          <a:lstStyle/>
          <a:p>
            <a:r>
              <a:rPr lang="es-ES_tradnl" dirty="0"/>
              <a:t>Arquitectura</a:t>
            </a:r>
          </a:p>
        </p:txBody>
      </p:sp>
      <p:pic>
        <p:nvPicPr>
          <p:cNvPr id="2050" name="Picture 2" descr="Docker Image VS Container: What is the difference?">
            <a:extLst>
              <a:ext uri="{FF2B5EF4-FFF2-40B4-BE49-F238E27FC236}">
                <a16:creationId xmlns:a16="http://schemas.microsoft.com/office/drawing/2014/main" id="{951B8ABF-4291-7665-46EA-2D7B7AD489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83188" y="1271655"/>
            <a:ext cx="6172200" cy="4305164"/>
          </a:xfrm>
          <a:prstGeom prst="rect">
            <a:avLst/>
          </a:prstGeom>
          <a:solidFill>
            <a:srgbClr val="FFFFFF"/>
          </a:solidFill>
        </p:spPr>
      </p:pic>
      <p:sp>
        <p:nvSpPr>
          <p:cNvPr id="2055" name="Text Placeholder 3">
            <a:extLst>
              <a:ext uri="{FF2B5EF4-FFF2-40B4-BE49-F238E27FC236}">
                <a16:creationId xmlns:a16="http://schemas.microsoft.com/office/drawing/2014/main" id="{B9D681EC-598C-5352-8E15-ECB7196B6853}"/>
              </a:ext>
            </a:extLst>
          </p:cNvPr>
          <p:cNvSpPr>
            <a:spLocks noGrp="1"/>
          </p:cNvSpPr>
          <p:nvPr>
            <p:ph type="body" sz="half" idx="2"/>
          </p:nvPr>
        </p:nvSpPr>
        <p:spPr>
          <a:xfrm>
            <a:off x="839788" y="2101850"/>
            <a:ext cx="3932237" cy="3759200"/>
          </a:xfrm>
        </p:spPr>
        <p:txBody>
          <a:bodyPr/>
          <a:lstStyle/>
          <a:p>
            <a:endParaRPr lang="en-US"/>
          </a:p>
        </p:txBody>
      </p:sp>
    </p:spTree>
    <p:extLst>
      <p:ext uri="{BB962C8B-B14F-4D97-AF65-F5344CB8AC3E}">
        <p14:creationId xmlns:p14="http://schemas.microsoft.com/office/powerpoint/2010/main" val="702592553"/>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1C4B-1E1B-DC49-0594-5AA82EC4E550}"/>
              </a:ext>
            </a:extLst>
          </p:cNvPr>
          <p:cNvSpPr>
            <a:spLocks noGrp="1"/>
          </p:cNvSpPr>
          <p:nvPr>
            <p:ph type="title"/>
          </p:nvPr>
        </p:nvSpPr>
        <p:spPr/>
        <p:txBody>
          <a:bodyPr>
            <a:normAutofit/>
          </a:bodyPr>
          <a:lstStyle/>
          <a:p>
            <a:r>
              <a:rPr lang="es-ES_tradnl" dirty="0"/>
              <a:t>Arquitectura</a:t>
            </a:r>
          </a:p>
        </p:txBody>
      </p:sp>
      <p:sp>
        <p:nvSpPr>
          <p:cNvPr id="3" name="Content Placeholder 2">
            <a:extLst>
              <a:ext uri="{FF2B5EF4-FFF2-40B4-BE49-F238E27FC236}">
                <a16:creationId xmlns:a16="http://schemas.microsoft.com/office/drawing/2014/main" id="{4887C2AA-FC3E-FE42-7A9E-603AE3403E08}"/>
              </a:ext>
            </a:extLst>
          </p:cNvPr>
          <p:cNvSpPr>
            <a:spLocks noGrp="1"/>
          </p:cNvSpPr>
          <p:nvPr>
            <p:ph idx="1"/>
          </p:nvPr>
        </p:nvSpPr>
        <p:spPr>
          <a:xfrm>
            <a:off x="838200" y="1825625"/>
            <a:ext cx="10641746" cy="4351338"/>
          </a:xfrm>
        </p:spPr>
        <p:txBody>
          <a:bodyPr>
            <a:normAutofit/>
          </a:bodyPr>
          <a:lstStyle/>
          <a:p>
            <a:r>
              <a:rPr lang="es-ES_tradnl" dirty="0"/>
              <a:t>La arquitectura de Docker se compone de varios componentes que trabajan juntos para permitir la creación, distribución y ejecución de contenedores.</a:t>
            </a:r>
          </a:p>
          <a:p>
            <a:pPr lvl="1"/>
            <a:r>
              <a:rPr lang="es-ES_tradnl" dirty="0"/>
              <a:t>Docker Daemon (</a:t>
            </a:r>
            <a:r>
              <a:rPr lang="es-ES_tradnl" dirty="0" err="1"/>
              <a:t>dockerd</a:t>
            </a:r>
            <a:r>
              <a:rPr lang="es-ES_tradnl" dirty="0"/>
              <a:t>).</a:t>
            </a:r>
          </a:p>
          <a:p>
            <a:pPr lvl="1"/>
            <a:r>
              <a:rPr lang="es-ES_tradnl" dirty="0"/>
              <a:t>Cliente de Docker (Docker Client).</a:t>
            </a:r>
          </a:p>
          <a:p>
            <a:pPr lvl="1"/>
            <a:r>
              <a:rPr lang="es-ES_tradnl" dirty="0"/>
              <a:t>Imágenes de Docker (Docker </a:t>
            </a:r>
            <a:r>
              <a:rPr lang="es-ES_tradnl" dirty="0" err="1"/>
              <a:t>images</a:t>
            </a:r>
            <a:r>
              <a:rPr lang="es-ES_tradnl" dirty="0"/>
              <a:t>).</a:t>
            </a:r>
          </a:p>
          <a:p>
            <a:pPr lvl="1"/>
            <a:r>
              <a:rPr lang="es-ES_tradnl" dirty="0"/>
              <a:t>Contenedores (Container).</a:t>
            </a:r>
          </a:p>
          <a:p>
            <a:pPr lvl="1"/>
            <a:r>
              <a:rPr lang="es-ES_tradnl" dirty="0"/>
              <a:t>Registro de Docker o Repositorios (Docker </a:t>
            </a:r>
            <a:r>
              <a:rPr lang="es-ES_tradnl" dirty="0" err="1"/>
              <a:t>Registry</a:t>
            </a:r>
            <a:r>
              <a:rPr lang="es-ES_tradnl" dirty="0"/>
              <a:t>: </a:t>
            </a:r>
            <a:r>
              <a:rPr lang="es-ES_tradnl" dirty="0" err="1"/>
              <a:t>hub.Docker.com</a:t>
            </a:r>
            <a:r>
              <a:rPr lang="es-ES_tradnl" dirty="0"/>
              <a:t>).</a:t>
            </a:r>
          </a:p>
          <a:p>
            <a:pPr lvl="1"/>
            <a:r>
              <a:rPr lang="es-ES_tradnl" dirty="0"/>
              <a:t>Red de Docker (Docker Network)</a:t>
            </a:r>
          </a:p>
        </p:txBody>
      </p:sp>
    </p:spTree>
    <p:extLst>
      <p:ext uri="{BB962C8B-B14F-4D97-AF65-F5344CB8AC3E}">
        <p14:creationId xmlns:p14="http://schemas.microsoft.com/office/powerpoint/2010/main" val="112435035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4619-387E-532E-88C0-2D2A3B161166}"/>
              </a:ext>
            </a:extLst>
          </p:cNvPr>
          <p:cNvSpPr>
            <a:spLocks noGrp="1"/>
          </p:cNvSpPr>
          <p:nvPr>
            <p:ph type="title"/>
          </p:nvPr>
        </p:nvSpPr>
        <p:spPr/>
        <p:txBody>
          <a:bodyPr/>
          <a:lstStyle/>
          <a:p>
            <a:r>
              <a:rPr lang="es-ES_tradnl" dirty="0"/>
              <a:t>Arquitectura</a:t>
            </a:r>
          </a:p>
        </p:txBody>
      </p:sp>
      <p:pic>
        <p:nvPicPr>
          <p:cNvPr id="6146" name="Picture 2" descr="Architecture of Docker - GeeksforGeeks">
            <a:extLst>
              <a:ext uri="{FF2B5EF4-FFF2-40B4-BE49-F238E27FC236}">
                <a16:creationId xmlns:a16="http://schemas.microsoft.com/office/drawing/2014/main" id="{228E1A00-FC33-D111-BEF2-F5B751961E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92815"/>
            <a:ext cx="10042392" cy="383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62736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D04D-84BB-B5AB-B63D-B1F282849ECE}"/>
              </a:ext>
            </a:extLst>
          </p:cNvPr>
          <p:cNvSpPr>
            <a:spLocks noGrp="1"/>
          </p:cNvSpPr>
          <p:nvPr>
            <p:ph type="title"/>
          </p:nvPr>
        </p:nvSpPr>
        <p:spPr/>
        <p:txBody>
          <a:bodyPr/>
          <a:lstStyle/>
          <a:p>
            <a:r>
              <a:rPr lang="es-ES_tradnl" dirty="0"/>
              <a:t>Configurado Docker:</a:t>
            </a:r>
          </a:p>
        </p:txBody>
      </p:sp>
      <p:sp>
        <p:nvSpPr>
          <p:cNvPr id="3" name="Content Placeholder 2">
            <a:extLst>
              <a:ext uri="{FF2B5EF4-FFF2-40B4-BE49-F238E27FC236}">
                <a16:creationId xmlns:a16="http://schemas.microsoft.com/office/drawing/2014/main" id="{E3E59015-8982-3ABE-4D1E-78D1AA1198C6}"/>
              </a:ext>
            </a:extLst>
          </p:cNvPr>
          <p:cNvSpPr>
            <a:spLocks noGrp="1"/>
          </p:cNvSpPr>
          <p:nvPr>
            <p:ph idx="1"/>
          </p:nvPr>
        </p:nvSpPr>
        <p:spPr/>
        <p:txBody>
          <a:bodyPr/>
          <a:lstStyle/>
          <a:p>
            <a:r>
              <a:rPr lang="es-ES_tradnl" dirty="0"/>
              <a:t>Instalación:</a:t>
            </a:r>
          </a:p>
          <a:p>
            <a:pPr lvl="1"/>
            <a:r>
              <a:rPr lang="es-ES_tradnl" dirty="0"/>
              <a:t>Variable y dependiente del Sistema Operativo:</a:t>
            </a:r>
            <a:br>
              <a:rPr lang="es-ES_tradnl" dirty="0"/>
            </a:br>
            <a:r>
              <a:rPr lang="es-ES_tradnl" dirty="0">
                <a:hlinkClick r:id="rId2"/>
              </a:rPr>
              <a:t>https://docs.docker.com/desktop/</a:t>
            </a:r>
            <a:br>
              <a:rPr lang="es-ES_tradnl" dirty="0"/>
            </a:br>
            <a:endParaRPr lang="es-ES_tradnl" dirty="0"/>
          </a:p>
        </p:txBody>
      </p:sp>
    </p:spTree>
    <p:extLst>
      <p:ext uri="{BB962C8B-B14F-4D97-AF65-F5344CB8AC3E}">
        <p14:creationId xmlns:p14="http://schemas.microsoft.com/office/powerpoint/2010/main" val="218209941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30B9-4E48-5244-7359-CEFD7CBE7DDC}"/>
              </a:ext>
            </a:extLst>
          </p:cNvPr>
          <p:cNvSpPr>
            <a:spLocks noGrp="1"/>
          </p:cNvSpPr>
          <p:nvPr>
            <p:ph type="title"/>
          </p:nvPr>
        </p:nvSpPr>
        <p:spPr>
          <a:xfrm>
            <a:off x="838200" y="365125"/>
            <a:ext cx="10515600" cy="1325563"/>
          </a:xfrm>
        </p:spPr>
        <p:txBody>
          <a:bodyPr anchor="ctr">
            <a:normAutofit/>
          </a:bodyPr>
          <a:lstStyle/>
          <a:p>
            <a:r>
              <a:rPr lang="es-ES_tradnl" dirty="0"/>
              <a:t>Seguridad</a:t>
            </a:r>
          </a:p>
        </p:txBody>
      </p:sp>
      <p:pic>
        <p:nvPicPr>
          <p:cNvPr id="7" name="Picture 4" descr="Transparent padlock">
            <a:extLst>
              <a:ext uri="{FF2B5EF4-FFF2-40B4-BE49-F238E27FC236}">
                <a16:creationId xmlns:a16="http://schemas.microsoft.com/office/drawing/2014/main" id="{DD23ED03-1867-EED1-5BC6-859A0F486B51}"/>
              </a:ext>
            </a:extLst>
          </p:cNvPr>
          <p:cNvPicPr>
            <a:picLocks noChangeAspect="1"/>
          </p:cNvPicPr>
          <p:nvPr/>
        </p:nvPicPr>
        <p:blipFill rotWithShape="1">
          <a:blip r:embed="rId2"/>
          <a:srcRect t="32877" b="3948"/>
          <a:stretch/>
        </p:blipFill>
        <p:spPr>
          <a:xfrm>
            <a:off x="838200" y="1825625"/>
            <a:ext cx="10515600" cy="4351338"/>
          </a:xfrm>
          <a:prstGeom prst="rect">
            <a:avLst/>
          </a:prstGeom>
          <a:noFill/>
        </p:spPr>
      </p:pic>
    </p:spTree>
    <p:extLst>
      <p:ext uri="{BB962C8B-B14F-4D97-AF65-F5344CB8AC3E}">
        <p14:creationId xmlns:p14="http://schemas.microsoft.com/office/powerpoint/2010/main" val="262383450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C2AB68-1274-90E2-15BF-3434A088F1F8}"/>
              </a:ext>
            </a:extLst>
          </p:cNvPr>
          <p:cNvSpPr>
            <a:spLocks noGrp="1"/>
          </p:cNvSpPr>
          <p:nvPr>
            <p:ph type="title"/>
          </p:nvPr>
        </p:nvSpPr>
        <p:spPr>
          <a:xfrm>
            <a:off x="838200" y="1595531"/>
            <a:ext cx="10515600" cy="1325563"/>
          </a:xfrm>
        </p:spPr>
        <p:txBody>
          <a:bodyPr anchor="ctr">
            <a:normAutofit fontScale="90000"/>
          </a:bodyPr>
          <a:lstStyle/>
          <a:p>
            <a:pPr algn="ctr">
              <a:lnSpc>
                <a:spcPct val="90000"/>
              </a:lnSpc>
            </a:pPr>
            <a:r>
              <a:rPr lang="en-US" sz="2800" b="0" i="0" dirty="0">
                <a:effectLst/>
              </a:rPr>
              <a:t>"Containers are the future of application deployment. They offer lightweight, portable, and scalable solutions for software delivery." </a:t>
            </a:r>
            <a:br>
              <a:rPr lang="en-US" sz="2800" b="0" i="0" dirty="0">
                <a:effectLst/>
              </a:rPr>
            </a:br>
            <a:br>
              <a:rPr lang="en-US" sz="2800" b="0" i="0" dirty="0">
                <a:effectLst/>
              </a:rPr>
            </a:br>
            <a:r>
              <a:rPr lang="en-US" sz="2800" b="0" i="0" dirty="0">
                <a:effectLst/>
              </a:rPr>
              <a:t>Solomon </a:t>
            </a:r>
            <a:r>
              <a:rPr lang="en-US" sz="2800" b="0" i="0" dirty="0" err="1">
                <a:effectLst/>
              </a:rPr>
              <a:t>Hykes</a:t>
            </a:r>
            <a:r>
              <a:rPr lang="en-US" sz="2800" b="0" i="0" dirty="0">
                <a:effectLst/>
              </a:rPr>
              <a:t>, Founder of Docker</a:t>
            </a:r>
          </a:p>
          <a:p>
            <a:pPr>
              <a:lnSpc>
                <a:spcPct val="90000"/>
              </a:lnSpc>
            </a:pPr>
            <a:endParaRPr lang="es-ES_tradnl" sz="2800" dirty="0"/>
          </a:p>
        </p:txBody>
      </p:sp>
      <p:pic>
        <p:nvPicPr>
          <p:cNvPr id="5" name="Picture 4" descr="Forklift lifting a container in the yard">
            <a:extLst>
              <a:ext uri="{FF2B5EF4-FFF2-40B4-BE49-F238E27FC236}">
                <a16:creationId xmlns:a16="http://schemas.microsoft.com/office/drawing/2014/main" id="{E977E420-0E90-57F1-D53C-0652C0F65784}"/>
              </a:ext>
            </a:extLst>
          </p:cNvPr>
          <p:cNvPicPr>
            <a:picLocks noChangeAspect="1"/>
          </p:cNvPicPr>
          <p:nvPr/>
        </p:nvPicPr>
        <p:blipFill rotWithShape="1">
          <a:blip r:embed="rId3"/>
          <a:srcRect t="29537" b="8471"/>
          <a:stretch/>
        </p:blipFill>
        <p:spPr>
          <a:xfrm>
            <a:off x="3467100" y="3429000"/>
            <a:ext cx="5257800" cy="2175669"/>
          </a:xfrm>
          <a:prstGeom prst="rect">
            <a:avLst/>
          </a:prstGeom>
          <a:noFill/>
        </p:spPr>
      </p:pic>
    </p:spTree>
    <p:extLst>
      <p:ext uri="{BB962C8B-B14F-4D97-AF65-F5344CB8AC3E}">
        <p14:creationId xmlns:p14="http://schemas.microsoft.com/office/powerpoint/2010/main" val="967230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30B9-4E48-5244-7359-CEFD7CBE7DDC}"/>
              </a:ext>
            </a:extLst>
          </p:cNvPr>
          <p:cNvSpPr>
            <a:spLocks noGrp="1"/>
          </p:cNvSpPr>
          <p:nvPr>
            <p:ph type="title"/>
          </p:nvPr>
        </p:nvSpPr>
        <p:spPr>
          <a:xfrm>
            <a:off x="838200" y="365125"/>
            <a:ext cx="10515600" cy="1325563"/>
          </a:xfrm>
        </p:spPr>
        <p:txBody>
          <a:bodyPr anchor="ctr">
            <a:normAutofit/>
          </a:bodyPr>
          <a:lstStyle/>
          <a:p>
            <a:r>
              <a:rPr lang="es-ES_tradnl" dirty="0"/>
              <a:t>Seguridad</a:t>
            </a:r>
          </a:p>
        </p:txBody>
      </p:sp>
      <p:sp>
        <p:nvSpPr>
          <p:cNvPr id="4" name="Content Placeholder 2">
            <a:extLst>
              <a:ext uri="{FF2B5EF4-FFF2-40B4-BE49-F238E27FC236}">
                <a16:creationId xmlns:a16="http://schemas.microsoft.com/office/drawing/2014/main" id="{58E6EBDB-7648-50C0-CF00-CB96D52EB933}"/>
              </a:ext>
            </a:extLst>
          </p:cNvPr>
          <p:cNvSpPr>
            <a:spLocks noGrp="1"/>
          </p:cNvSpPr>
          <p:nvPr>
            <p:ph sz="half" idx="1"/>
          </p:nvPr>
        </p:nvSpPr>
        <p:spPr>
          <a:xfrm>
            <a:off x="838200" y="1825625"/>
            <a:ext cx="10515600" cy="4351338"/>
          </a:xfrm>
        </p:spPr>
        <p:txBody>
          <a:bodyPr>
            <a:normAutofit/>
          </a:bodyPr>
          <a:lstStyle/>
          <a:p>
            <a:pPr marL="0" indent="0">
              <a:buNone/>
            </a:pPr>
            <a:r>
              <a:rPr lang="en-US" dirty="0"/>
              <a:t>La </a:t>
            </a:r>
            <a:r>
              <a:rPr lang="en-US" dirty="0" err="1"/>
              <a:t>seguridad</a:t>
            </a:r>
            <a:r>
              <a:rPr lang="en-US" dirty="0"/>
              <a:t> se </a:t>
            </a:r>
            <a:r>
              <a:rPr lang="en-US" dirty="0" err="1"/>
              <a:t>refiere</a:t>
            </a:r>
            <a:r>
              <a:rPr lang="en-US" dirty="0"/>
              <a:t> a la </a:t>
            </a:r>
            <a:r>
              <a:rPr lang="en-US" dirty="0" err="1"/>
              <a:t>protección</a:t>
            </a:r>
            <a:r>
              <a:rPr lang="en-US" dirty="0"/>
              <a:t> de personas, </a:t>
            </a:r>
            <a:r>
              <a:rPr lang="en-US" dirty="0" err="1"/>
              <a:t>activos</a:t>
            </a:r>
            <a:r>
              <a:rPr lang="en-US" dirty="0"/>
              <a:t>, </a:t>
            </a:r>
            <a:r>
              <a:rPr lang="en-US" dirty="0" err="1"/>
              <a:t>información</a:t>
            </a:r>
            <a:r>
              <a:rPr lang="en-US" dirty="0"/>
              <a:t> y </a:t>
            </a:r>
            <a:r>
              <a:rPr lang="en-US" dirty="0" err="1"/>
              <a:t>sistemas</a:t>
            </a:r>
            <a:r>
              <a:rPr lang="en-US" dirty="0"/>
              <a:t> contra </a:t>
            </a:r>
            <a:r>
              <a:rPr lang="en-US" dirty="0" err="1"/>
              <a:t>daños</a:t>
            </a:r>
            <a:r>
              <a:rPr lang="en-US" dirty="0"/>
              <a:t>, </a:t>
            </a:r>
            <a:r>
              <a:rPr lang="en-US" dirty="0" err="1"/>
              <a:t>riesgos</a:t>
            </a:r>
            <a:r>
              <a:rPr lang="en-US" dirty="0"/>
              <a:t> o </a:t>
            </a:r>
            <a:r>
              <a:rPr lang="en-US" dirty="0" err="1"/>
              <a:t>amenazas</a:t>
            </a:r>
            <a:r>
              <a:rPr lang="en-US" dirty="0"/>
              <a:t>. </a:t>
            </a:r>
            <a:r>
              <a:rPr lang="en-US" dirty="0" err="1"/>
              <a:t>En</a:t>
            </a:r>
            <a:r>
              <a:rPr lang="en-US" dirty="0"/>
              <a:t> </a:t>
            </a:r>
            <a:r>
              <a:rPr lang="en-US" dirty="0" err="1"/>
              <a:t>el</a:t>
            </a:r>
            <a:r>
              <a:rPr lang="en-US" dirty="0"/>
              <a:t> </a:t>
            </a:r>
            <a:r>
              <a:rPr lang="en-US" dirty="0" err="1"/>
              <a:t>contexto</a:t>
            </a:r>
            <a:r>
              <a:rPr lang="en-US" dirty="0"/>
              <a:t> de la </a:t>
            </a:r>
            <a:r>
              <a:rPr lang="en-US" dirty="0" err="1"/>
              <a:t>tecnología</a:t>
            </a:r>
            <a:r>
              <a:rPr lang="en-US" dirty="0"/>
              <a:t> y la </a:t>
            </a:r>
            <a:r>
              <a:rPr lang="en-US" dirty="0" err="1"/>
              <a:t>informática</a:t>
            </a:r>
            <a:r>
              <a:rPr lang="en-US" dirty="0"/>
              <a:t>, la </a:t>
            </a:r>
            <a:r>
              <a:rPr lang="en-US" dirty="0" err="1"/>
              <a:t>seguridad</a:t>
            </a:r>
            <a:r>
              <a:rPr lang="en-US" dirty="0"/>
              <a:t> se centra </a:t>
            </a:r>
            <a:r>
              <a:rPr lang="en-US" dirty="0" err="1"/>
              <a:t>en</a:t>
            </a:r>
            <a:r>
              <a:rPr lang="en-US" dirty="0"/>
              <a:t> </a:t>
            </a:r>
            <a:r>
              <a:rPr lang="en-US" dirty="0" err="1"/>
              <a:t>salvaguardar</a:t>
            </a:r>
            <a:r>
              <a:rPr lang="en-US" dirty="0"/>
              <a:t> la </a:t>
            </a:r>
            <a:r>
              <a:rPr lang="en-US" dirty="0" err="1"/>
              <a:t>confidencialidad</a:t>
            </a:r>
            <a:r>
              <a:rPr lang="en-US" dirty="0"/>
              <a:t>, </a:t>
            </a:r>
            <a:r>
              <a:rPr lang="en-US" dirty="0" err="1"/>
              <a:t>integridad</a:t>
            </a:r>
            <a:r>
              <a:rPr lang="en-US" dirty="0"/>
              <a:t> y </a:t>
            </a:r>
            <a:r>
              <a:rPr lang="en-US" dirty="0" err="1"/>
              <a:t>disponibilidad</a:t>
            </a:r>
            <a:r>
              <a:rPr lang="en-US" dirty="0"/>
              <a:t> de </a:t>
            </a:r>
            <a:r>
              <a:rPr lang="en-US" dirty="0" err="1"/>
              <a:t>los</a:t>
            </a:r>
            <a:r>
              <a:rPr lang="en-US" dirty="0"/>
              <a:t> </a:t>
            </a:r>
            <a:r>
              <a:rPr lang="en-US" dirty="0" err="1"/>
              <a:t>datos</a:t>
            </a:r>
            <a:r>
              <a:rPr lang="en-US" dirty="0"/>
              <a:t> y </a:t>
            </a:r>
            <a:r>
              <a:rPr lang="en-US" dirty="0" err="1"/>
              <a:t>sistemas</a:t>
            </a:r>
            <a:endParaRPr lang="en-US" dirty="0"/>
          </a:p>
        </p:txBody>
      </p:sp>
    </p:spTree>
    <p:extLst>
      <p:ext uri="{BB962C8B-B14F-4D97-AF65-F5344CB8AC3E}">
        <p14:creationId xmlns:p14="http://schemas.microsoft.com/office/powerpoint/2010/main" val="20004550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30B9-4E48-5244-7359-CEFD7CBE7DDC}"/>
              </a:ext>
            </a:extLst>
          </p:cNvPr>
          <p:cNvSpPr>
            <a:spLocks noGrp="1"/>
          </p:cNvSpPr>
          <p:nvPr>
            <p:ph type="title"/>
          </p:nvPr>
        </p:nvSpPr>
        <p:spPr>
          <a:xfrm>
            <a:off x="838200" y="365125"/>
            <a:ext cx="10515600" cy="1325563"/>
          </a:xfrm>
        </p:spPr>
        <p:txBody>
          <a:bodyPr anchor="ctr">
            <a:normAutofit/>
          </a:bodyPr>
          <a:lstStyle/>
          <a:p>
            <a:r>
              <a:rPr lang="es-ES_tradnl" dirty="0"/>
              <a:t>Seguridad</a:t>
            </a:r>
          </a:p>
        </p:txBody>
      </p:sp>
      <p:sp>
        <p:nvSpPr>
          <p:cNvPr id="4" name="Content Placeholder 2">
            <a:extLst>
              <a:ext uri="{FF2B5EF4-FFF2-40B4-BE49-F238E27FC236}">
                <a16:creationId xmlns:a16="http://schemas.microsoft.com/office/drawing/2014/main" id="{58E6EBDB-7648-50C0-CF00-CB96D52EB933}"/>
              </a:ext>
            </a:extLst>
          </p:cNvPr>
          <p:cNvSpPr>
            <a:spLocks noGrp="1"/>
          </p:cNvSpPr>
          <p:nvPr>
            <p:ph sz="half" idx="1"/>
          </p:nvPr>
        </p:nvSpPr>
        <p:spPr>
          <a:xfrm>
            <a:off x="838200" y="1690688"/>
            <a:ext cx="10515600" cy="3713241"/>
          </a:xfrm>
        </p:spPr>
        <p:txBody>
          <a:bodyPr>
            <a:noAutofit/>
          </a:bodyPr>
          <a:lstStyle/>
          <a:p>
            <a:pPr marL="230188" indent="-230188">
              <a:buFont typeface="+mj-lt"/>
              <a:buAutoNum type="arabicPeriod"/>
            </a:pPr>
            <a:r>
              <a:rPr lang="es-ES_tradnl" sz="1400" dirty="0"/>
              <a:t>Seguridad física: Protección de los activos físicos, como edificios, equipos y dispositivos, contra daños, robos o accesos no autorizados.</a:t>
            </a:r>
          </a:p>
          <a:p>
            <a:pPr marL="230188" indent="-230188">
              <a:buFont typeface="+mj-lt"/>
              <a:buAutoNum type="arabicPeriod"/>
            </a:pPr>
            <a:r>
              <a:rPr lang="es-ES_tradnl" sz="1400" dirty="0"/>
              <a:t>Seguridad de la información: Medidas y controles para proteger la confidencialidad, integridad y disponibilidad de la información. Esto incluye el uso de cifrado, autenticación, control de acceso, copias de seguridad y recuperación de datos.</a:t>
            </a:r>
          </a:p>
          <a:p>
            <a:pPr marL="230188" indent="-230188">
              <a:buFont typeface="+mj-lt"/>
              <a:buAutoNum type="arabicPeriod"/>
            </a:pPr>
            <a:r>
              <a:rPr lang="es-ES_tradnl" sz="1400" dirty="0"/>
              <a:t>Seguridad de redes: Protección de las redes y los sistemas de comunicación contra ataques, intrusiones y accesos no autorizados. Esto implica el uso de firewalls, detección de intrusiones, segmentación de redes y protección contra malware.</a:t>
            </a:r>
          </a:p>
          <a:p>
            <a:pPr marL="230188" indent="-230188">
              <a:buFont typeface="+mj-lt"/>
              <a:buAutoNum type="arabicPeriod"/>
            </a:pPr>
            <a:r>
              <a:rPr lang="es-ES_tradnl" sz="1400" dirty="0"/>
              <a:t>Seguridad de aplicaciones: Implementación de prácticas de desarrollo seguro y uso de controles de seguridad en las aplicaciones para prevenir vulnerabilidades y proteger contra ataques, como inyecciones de código, </a:t>
            </a:r>
            <a:r>
              <a:rPr lang="es-ES_tradnl" sz="1400" dirty="0" err="1"/>
              <a:t>cross</a:t>
            </a:r>
            <a:r>
              <a:rPr lang="es-ES_tradnl" sz="1400" dirty="0"/>
              <a:t>-site scripting (XSS) y denegación de servicio (DoS).</a:t>
            </a:r>
          </a:p>
          <a:p>
            <a:pPr marL="230188" indent="-230188">
              <a:buFont typeface="+mj-lt"/>
              <a:buAutoNum type="arabicPeriod"/>
            </a:pPr>
            <a:r>
              <a:rPr lang="es-ES_tradnl" sz="1400" dirty="0"/>
              <a:t>Seguridad en la nube: Implementación de medidas de seguridad específicas para proteger los datos y sistemas almacenados en entornos de computación en la nube. Esto puede incluir autenticación robusta, cifrado de datos, controles de acceso y auditoría de registros.</a:t>
            </a:r>
          </a:p>
          <a:p>
            <a:pPr marL="230188" indent="-230188">
              <a:buFont typeface="+mj-lt"/>
              <a:buAutoNum type="arabicPeriod"/>
            </a:pPr>
            <a:r>
              <a:rPr lang="es-ES_tradnl" sz="1400" dirty="0"/>
              <a:t>Seguridad de la identidad: Gestión y protección de las identidades digitales de usuarios y sistemas. Esto abarca la autenticación de usuarios, la gestión de contraseñas, el uso de autenticación </a:t>
            </a:r>
            <a:r>
              <a:rPr lang="es-ES_tradnl" sz="1400" dirty="0" err="1"/>
              <a:t>multifactor</a:t>
            </a:r>
            <a:r>
              <a:rPr lang="es-ES_tradnl" sz="1400" dirty="0"/>
              <a:t> y la administración de privilegios.</a:t>
            </a:r>
          </a:p>
          <a:p>
            <a:pPr marL="230188" indent="-230188">
              <a:buFont typeface="+mj-lt"/>
              <a:buAutoNum type="arabicPeriod"/>
            </a:pPr>
            <a:r>
              <a:rPr lang="es-ES_tradnl" sz="1400" dirty="0"/>
              <a:t>Seguridad operativa: Implementación de políticas, procedimientos y prácticas de seguridad en la gestión diaria de los sistemas y datos. Esto incluye la capacitación del personal, la gestión de incidentes, las pruebas de penetración y la gestión de parches y actualizaciones.</a:t>
            </a:r>
          </a:p>
        </p:txBody>
      </p:sp>
    </p:spTree>
    <p:extLst>
      <p:ext uri="{BB962C8B-B14F-4D97-AF65-F5344CB8AC3E}">
        <p14:creationId xmlns:p14="http://schemas.microsoft.com/office/powerpoint/2010/main" val="26520456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CFF43-0072-A422-E3D6-C22697295F27}"/>
              </a:ext>
            </a:extLst>
          </p:cNvPr>
          <p:cNvSpPr>
            <a:spLocks noGrp="1"/>
          </p:cNvSpPr>
          <p:nvPr>
            <p:ph type="title"/>
          </p:nvPr>
        </p:nvSpPr>
        <p:spPr>
          <a:xfrm>
            <a:off x="831850" y="274638"/>
            <a:ext cx="10515600" cy="1143000"/>
          </a:xfrm>
        </p:spPr>
        <p:txBody>
          <a:bodyPr anchor="ctr">
            <a:normAutofit/>
          </a:bodyPr>
          <a:lstStyle/>
          <a:p>
            <a:r>
              <a:rPr lang="es-ES_tradnl" dirty="0"/>
              <a:t>Seguridad en Docker</a:t>
            </a:r>
          </a:p>
        </p:txBody>
      </p:sp>
      <p:sp>
        <p:nvSpPr>
          <p:cNvPr id="20" name="Content Placeholder 3">
            <a:extLst>
              <a:ext uri="{FF2B5EF4-FFF2-40B4-BE49-F238E27FC236}">
                <a16:creationId xmlns:a16="http://schemas.microsoft.com/office/drawing/2014/main" id="{ADF10AF9-2BB0-14FB-FC40-571A1AF07332}"/>
              </a:ext>
            </a:extLst>
          </p:cNvPr>
          <p:cNvSpPr>
            <a:spLocks noGrp="1"/>
          </p:cNvSpPr>
          <p:nvPr>
            <p:ph sz="half" idx="2"/>
          </p:nvPr>
        </p:nvSpPr>
        <p:spPr>
          <a:xfrm>
            <a:off x="831850" y="1489075"/>
            <a:ext cx="5156200" cy="4683125"/>
          </a:xfrm>
        </p:spPr>
        <p:txBody>
          <a:bodyPr>
            <a:normAutofit/>
          </a:bodyPr>
          <a:lstStyle/>
          <a:p>
            <a:r>
              <a:rPr lang="en-US" dirty="0" err="1"/>
              <a:t>Uso</a:t>
            </a:r>
            <a:r>
              <a:rPr lang="en-US" dirty="0"/>
              <a:t> de Trusted and Official images.</a:t>
            </a:r>
          </a:p>
          <a:p>
            <a:r>
              <a:rPr lang="en-US" dirty="0" err="1"/>
              <a:t>Actualiza</a:t>
            </a:r>
            <a:r>
              <a:rPr lang="en-US" dirty="0"/>
              <a:t> Docker </a:t>
            </a:r>
            <a:r>
              <a:rPr lang="en-US" dirty="0" err="1"/>
              <a:t>regularmente</a:t>
            </a:r>
            <a:r>
              <a:rPr lang="en-US" dirty="0"/>
              <a:t>.</a:t>
            </a:r>
          </a:p>
          <a:p>
            <a:r>
              <a:rPr lang="en-US" dirty="0" err="1"/>
              <a:t>Asegura</a:t>
            </a:r>
            <a:r>
              <a:rPr lang="en-US" dirty="0"/>
              <a:t> </a:t>
            </a:r>
            <a:r>
              <a:rPr lang="en-US" dirty="0" err="1"/>
              <a:t>tu</a:t>
            </a:r>
            <a:r>
              <a:rPr lang="en-US" dirty="0"/>
              <a:t> Docker Daemon.</a:t>
            </a:r>
          </a:p>
          <a:p>
            <a:r>
              <a:rPr lang="en-US" dirty="0" err="1"/>
              <a:t>Asegura</a:t>
            </a:r>
            <a:r>
              <a:rPr lang="en-US" dirty="0"/>
              <a:t> las </a:t>
            </a:r>
            <a:r>
              <a:rPr lang="en-US" dirty="0" err="1"/>
              <a:t>imagenes</a:t>
            </a:r>
            <a:r>
              <a:rPr lang="en-US" dirty="0"/>
              <a:t> de </a:t>
            </a:r>
            <a:r>
              <a:rPr lang="en-US" dirty="0" err="1"/>
              <a:t>tus</a:t>
            </a:r>
            <a:r>
              <a:rPr lang="en-US" dirty="0"/>
              <a:t> </a:t>
            </a:r>
            <a:r>
              <a:rPr lang="en-US" dirty="0" err="1"/>
              <a:t>contenedores</a:t>
            </a:r>
            <a:r>
              <a:rPr lang="en-US" dirty="0"/>
              <a:t>.</a:t>
            </a:r>
          </a:p>
          <a:p>
            <a:r>
              <a:rPr lang="en-US" dirty="0" err="1"/>
              <a:t>Practica</a:t>
            </a:r>
            <a:r>
              <a:rPr lang="en-US" dirty="0"/>
              <a:t> la “Image Hardening”.</a:t>
            </a:r>
          </a:p>
          <a:p>
            <a:r>
              <a:rPr lang="en-US" dirty="0" err="1"/>
              <a:t>Implementa</a:t>
            </a:r>
            <a:r>
              <a:rPr lang="en-US" dirty="0"/>
              <a:t> </a:t>
            </a:r>
            <a:r>
              <a:rPr lang="en-US" dirty="0" err="1"/>
              <a:t>limitacion</a:t>
            </a:r>
            <a:r>
              <a:rPr lang="en-US" dirty="0"/>
              <a:t> de </a:t>
            </a:r>
            <a:r>
              <a:rPr lang="en-US" dirty="0" err="1"/>
              <a:t>recursos</a:t>
            </a:r>
            <a:r>
              <a:rPr lang="en-US" dirty="0"/>
              <a:t>.</a:t>
            </a:r>
          </a:p>
          <a:p>
            <a:r>
              <a:rPr lang="en-US" dirty="0" err="1"/>
              <a:t>Asegura</a:t>
            </a:r>
            <a:r>
              <a:rPr lang="en-US" dirty="0"/>
              <a:t> la </a:t>
            </a:r>
            <a:r>
              <a:rPr lang="en-US" dirty="0" err="1"/>
              <a:t>configuracion</a:t>
            </a:r>
            <a:r>
              <a:rPr lang="en-US" dirty="0"/>
              <a:t> de </a:t>
            </a:r>
            <a:r>
              <a:rPr lang="en-US" dirty="0" err="1"/>
              <a:t>tus</a:t>
            </a:r>
            <a:r>
              <a:rPr lang="en-US" dirty="0"/>
              <a:t> </a:t>
            </a:r>
            <a:r>
              <a:rPr lang="en-US" dirty="0" err="1"/>
              <a:t>contenedores</a:t>
            </a:r>
            <a:r>
              <a:rPr lang="en-US" dirty="0"/>
              <a:t>.</a:t>
            </a:r>
          </a:p>
          <a:p>
            <a:endParaRPr lang="en-US" sz="1700" dirty="0"/>
          </a:p>
        </p:txBody>
      </p:sp>
      <p:sp>
        <p:nvSpPr>
          <p:cNvPr id="29" name="Content Placeholder 5">
            <a:extLst>
              <a:ext uri="{FF2B5EF4-FFF2-40B4-BE49-F238E27FC236}">
                <a16:creationId xmlns:a16="http://schemas.microsoft.com/office/drawing/2014/main" id="{CFEEDDE4-8333-AB59-6DB3-C0118BD470CE}"/>
              </a:ext>
            </a:extLst>
          </p:cNvPr>
          <p:cNvSpPr>
            <a:spLocks noGrp="1"/>
          </p:cNvSpPr>
          <p:nvPr>
            <p:ph sz="quarter" idx="4"/>
          </p:nvPr>
        </p:nvSpPr>
        <p:spPr>
          <a:xfrm>
            <a:off x="6189663" y="1489075"/>
            <a:ext cx="5157787" cy="4683125"/>
          </a:xfrm>
        </p:spPr>
        <p:txBody>
          <a:bodyPr>
            <a:normAutofit/>
          </a:bodyPr>
          <a:lstStyle/>
          <a:p>
            <a:r>
              <a:rPr lang="en-US" dirty="0"/>
              <a:t>Applica control de </a:t>
            </a:r>
            <a:r>
              <a:rPr lang="en-US" dirty="0" err="1"/>
              <a:t>acceso</a:t>
            </a:r>
            <a:r>
              <a:rPr lang="en-US" dirty="0"/>
              <a:t> </a:t>
            </a:r>
            <a:r>
              <a:rPr lang="en-US" dirty="0" err="1"/>
              <a:t>en</a:t>
            </a:r>
            <a:r>
              <a:rPr lang="en-US" dirty="0"/>
              <a:t> </a:t>
            </a:r>
            <a:r>
              <a:rPr lang="en-US" dirty="0" err="1"/>
              <a:t>contenedores</a:t>
            </a:r>
            <a:r>
              <a:rPr lang="en-US" dirty="0"/>
              <a:t>.</a:t>
            </a:r>
            <a:endParaRPr lang="en-US" sz="2400" dirty="0"/>
          </a:p>
          <a:p>
            <a:r>
              <a:rPr lang="en-US" sz="2400" dirty="0"/>
              <a:t>Applica network segmentation.</a:t>
            </a:r>
          </a:p>
          <a:p>
            <a:r>
              <a:rPr lang="en-US" sz="2400" dirty="0" err="1"/>
              <a:t>Asegura</a:t>
            </a:r>
            <a:r>
              <a:rPr lang="en-US" sz="2400" dirty="0"/>
              <a:t> la gestion de </a:t>
            </a:r>
            <a:r>
              <a:rPr lang="en-US" sz="2400" dirty="0" err="1"/>
              <a:t>secretos</a:t>
            </a:r>
            <a:endParaRPr lang="en-US" sz="2400" dirty="0"/>
          </a:p>
          <a:p>
            <a:r>
              <a:rPr lang="en-US" sz="2400" dirty="0" err="1"/>
              <a:t>Habilita</a:t>
            </a:r>
            <a:r>
              <a:rPr lang="en-US" sz="2400" dirty="0"/>
              <a:t> Content Trust</a:t>
            </a:r>
          </a:p>
          <a:p>
            <a:r>
              <a:rPr lang="en-US" dirty="0" err="1"/>
              <a:t>Monitorea</a:t>
            </a:r>
            <a:r>
              <a:rPr lang="en-US" dirty="0"/>
              <a:t> </a:t>
            </a:r>
            <a:r>
              <a:rPr lang="en-US" dirty="0" err="1"/>
              <a:t>tus</a:t>
            </a:r>
            <a:r>
              <a:rPr lang="en-US" dirty="0"/>
              <a:t> </a:t>
            </a:r>
            <a:r>
              <a:rPr lang="en-US" dirty="0" err="1"/>
              <a:t>Contenedores</a:t>
            </a:r>
            <a:r>
              <a:rPr lang="en-US" dirty="0"/>
              <a:t>.</a:t>
            </a:r>
          </a:p>
          <a:p>
            <a:r>
              <a:rPr lang="en-US" sz="2400" dirty="0" err="1"/>
              <a:t>Scanea</a:t>
            </a:r>
            <a:r>
              <a:rPr lang="en-US" sz="2400" dirty="0"/>
              <a:t> </a:t>
            </a:r>
            <a:r>
              <a:rPr lang="en-US" sz="2400" dirty="0" err="1"/>
              <a:t>continuamente</a:t>
            </a:r>
            <a:r>
              <a:rPr lang="en-US" dirty="0"/>
              <a:t>.</a:t>
            </a:r>
          </a:p>
          <a:p>
            <a:r>
              <a:rPr lang="en-US" sz="2400" dirty="0" err="1"/>
              <a:t>Regularmente</a:t>
            </a:r>
            <a:r>
              <a:rPr lang="en-US" sz="2400" dirty="0"/>
              <a:t> </a:t>
            </a:r>
            <a:r>
              <a:rPr lang="en-US" sz="2400" dirty="0" err="1"/>
              <a:t>Audita</a:t>
            </a:r>
            <a:r>
              <a:rPr lang="en-US" sz="2400" dirty="0"/>
              <a:t> y </a:t>
            </a:r>
            <a:r>
              <a:rPr lang="en-US" sz="2400" dirty="0" err="1"/>
              <a:t>actualiza</a:t>
            </a:r>
            <a:r>
              <a:rPr lang="en-US" sz="2400" dirty="0"/>
              <a:t>.</a:t>
            </a:r>
          </a:p>
          <a:p>
            <a:endParaRPr lang="en-US" dirty="0"/>
          </a:p>
        </p:txBody>
      </p:sp>
    </p:spTree>
    <p:extLst>
      <p:ext uri="{BB962C8B-B14F-4D97-AF65-F5344CB8AC3E}">
        <p14:creationId xmlns:p14="http://schemas.microsoft.com/office/powerpoint/2010/main" val="189934599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B1046-E024-827E-452A-D656866B4F5E}"/>
              </a:ext>
            </a:extLst>
          </p:cNvPr>
          <p:cNvSpPr>
            <a:spLocks noGrp="1"/>
          </p:cNvSpPr>
          <p:nvPr>
            <p:ph type="title"/>
          </p:nvPr>
        </p:nvSpPr>
        <p:spPr>
          <a:xfrm>
            <a:off x="3786890" y="2766218"/>
            <a:ext cx="4618219" cy="1325563"/>
          </a:xfrm>
        </p:spPr>
        <p:txBody>
          <a:bodyPr/>
          <a:lstStyle/>
          <a:p>
            <a:r>
              <a:rPr lang="es-ES_tradnl" dirty="0"/>
              <a:t>Manos a la obra.</a:t>
            </a:r>
          </a:p>
        </p:txBody>
      </p:sp>
    </p:spTree>
    <p:extLst>
      <p:ext uri="{BB962C8B-B14F-4D97-AF65-F5344CB8AC3E}">
        <p14:creationId xmlns:p14="http://schemas.microsoft.com/office/powerpoint/2010/main" val="173347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FF16-149C-6208-F866-84F52A176D5C}"/>
              </a:ext>
            </a:extLst>
          </p:cNvPr>
          <p:cNvSpPr>
            <a:spLocks noGrp="1"/>
          </p:cNvSpPr>
          <p:nvPr>
            <p:ph type="title"/>
          </p:nvPr>
        </p:nvSpPr>
        <p:spPr>
          <a:xfrm>
            <a:off x="838200" y="365125"/>
            <a:ext cx="10515600" cy="1325563"/>
          </a:xfrm>
        </p:spPr>
        <p:txBody>
          <a:bodyPr anchor="ctr">
            <a:normAutofit/>
          </a:bodyPr>
          <a:lstStyle/>
          <a:p>
            <a:r>
              <a:rPr lang="es-ES_tradnl" dirty="0"/>
              <a:t>Introducción </a:t>
            </a:r>
          </a:p>
        </p:txBody>
      </p:sp>
      <p:pic>
        <p:nvPicPr>
          <p:cNvPr id="5" name="Content Placeholder 4" descr="Close-up of package with blank tag">
            <a:extLst>
              <a:ext uri="{FF2B5EF4-FFF2-40B4-BE49-F238E27FC236}">
                <a16:creationId xmlns:a16="http://schemas.microsoft.com/office/drawing/2014/main" id="{2203293B-FE88-4D7C-B742-D5F1C79A5D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366" b="28004"/>
          <a:stretch/>
        </p:blipFill>
        <p:spPr>
          <a:xfrm>
            <a:off x="838200" y="1825625"/>
            <a:ext cx="10515600" cy="4351338"/>
          </a:xfrm>
          <a:noFill/>
        </p:spPr>
      </p:pic>
    </p:spTree>
    <p:extLst>
      <p:ext uri="{BB962C8B-B14F-4D97-AF65-F5344CB8AC3E}">
        <p14:creationId xmlns:p14="http://schemas.microsoft.com/office/powerpoint/2010/main" val="479290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B86C-5D1F-5637-DB45-26D3AB988111}"/>
              </a:ext>
            </a:extLst>
          </p:cNvPr>
          <p:cNvSpPr>
            <a:spLocks noGrp="1"/>
          </p:cNvSpPr>
          <p:nvPr>
            <p:ph type="title"/>
          </p:nvPr>
        </p:nvSpPr>
        <p:spPr/>
        <p:txBody>
          <a:bodyPr/>
          <a:lstStyle/>
          <a:p>
            <a:r>
              <a:rPr lang="en-US" dirty="0" err="1"/>
              <a:t>Bienvenidos</a:t>
            </a:r>
            <a:endParaRPr lang="en-US" dirty="0"/>
          </a:p>
        </p:txBody>
      </p:sp>
      <p:sp>
        <p:nvSpPr>
          <p:cNvPr id="3" name="Content Placeholder 2">
            <a:extLst>
              <a:ext uri="{FF2B5EF4-FFF2-40B4-BE49-F238E27FC236}">
                <a16:creationId xmlns:a16="http://schemas.microsoft.com/office/drawing/2014/main" id="{55756F26-69E9-2CD4-C0D7-D2E2FD416A12}"/>
              </a:ext>
            </a:extLst>
          </p:cNvPr>
          <p:cNvSpPr>
            <a:spLocks noGrp="1"/>
          </p:cNvSpPr>
          <p:nvPr>
            <p:ph idx="1"/>
          </p:nvPr>
        </p:nvSpPr>
        <p:spPr/>
        <p:txBody>
          <a:bodyPr/>
          <a:lstStyle/>
          <a:p>
            <a:r>
              <a:rPr lang="en-US" dirty="0"/>
              <a:t>Soy Leonel (Leo) Soto.</a:t>
            </a:r>
          </a:p>
          <a:p>
            <a:r>
              <a:rPr lang="es-ES_tradnl" dirty="0"/>
              <a:t>Curso:</a:t>
            </a:r>
            <a:r>
              <a:rPr lang="en-US" dirty="0"/>
              <a:t> </a:t>
            </a:r>
          </a:p>
          <a:p>
            <a:pPr lvl="1"/>
            <a:r>
              <a:rPr lang="en-US" dirty="0"/>
              <a:t>Teoria y Vida Real (8:00 – 12:00).</a:t>
            </a:r>
          </a:p>
          <a:p>
            <a:pPr lvl="2"/>
            <a:r>
              <a:rPr lang="en-US" dirty="0"/>
              <a:t>5 min Descanso </a:t>
            </a:r>
          </a:p>
          <a:p>
            <a:pPr lvl="1"/>
            <a:r>
              <a:rPr lang="en-US" dirty="0"/>
              <a:t>Almuerzo (12:01 - 12:50)</a:t>
            </a:r>
          </a:p>
          <a:p>
            <a:pPr lvl="1"/>
            <a:r>
              <a:rPr lang="es-ES_tradnl" dirty="0"/>
              <a:t>Práctica (</a:t>
            </a:r>
            <a:r>
              <a:rPr lang="es-ES_tradnl" dirty="0" err="1"/>
              <a:t>Labs</a:t>
            </a:r>
            <a:r>
              <a:rPr lang="es-ES_tradnl" dirty="0"/>
              <a:t>). (12:51 – 16:00)</a:t>
            </a:r>
          </a:p>
          <a:p>
            <a:pPr lvl="2"/>
            <a:r>
              <a:rPr lang="es-ES_tradnl" dirty="0"/>
              <a:t>5 min Descanso</a:t>
            </a:r>
          </a:p>
          <a:p>
            <a:r>
              <a:rPr lang="en-US" dirty="0" err="1"/>
              <a:t>Preguntas</a:t>
            </a:r>
            <a:r>
              <a:rPr lang="en-US" dirty="0"/>
              <a:t> </a:t>
            </a:r>
            <a:r>
              <a:rPr lang="en-US" dirty="0" err="1"/>
              <a:t>cuando</a:t>
            </a:r>
            <a:r>
              <a:rPr lang="en-US" dirty="0"/>
              <a:t> </a:t>
            </a:r>
            <a:r>
              <a:rPr lang="en-US" dirty="0" err="1"/>
              <a:t>deseen</a:t>
            </a:r>
            <a:r>
              <a:rPr lang="en-US" dirty="0"/>
              <a:t>.</a:t>
            </a:r>
          </a:p>
          <a:p>
            <a:pPr lvl="1"/>
            <a:endParaRPr lang="es-ES_tradnl" dirty="0"/>
          </a:p>
        </p:txBody>
      </p:sp>
    </p:spTree>
    <p:extLst>
      <p:ext uri="{BB962C8B-B14F-4D97-AF65-F5344CB8AC3E}">
        <p14:creationId xmlns:p14="http://schemas.microsoft.com/office/powerpoint/2010/main" val="146233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2870-8250-51B1-B5E2-9CAF275DB9C1}"/>
              </a:ext>
            </a:extLst>
          </p:cNvPr>
          <p:cNvSpPr>
            <a:spLocks noGrp="1"/>
          </p:cNvSpPr>
          <p:nvPr>
            <p:ph type="title"/>
          </p:nvPr>
        </p:nvSpPr>
        <p:spPr/>
        <p:txBody>
          <a:bodyPr/>
          <a:lstStyle/>
          <a:p>
            <a:r>
              <a:rPr lang="es-ES_tradnl" dirty="0"/>
              <a:t>Temario</a:t>
            </a:r>
          </a:p>
        </p:txBody>
      </p:sp>
      <p:sp>
        <p:nvSpPr>
          <p:cNvPr id="3" name="Content Placeholder 2">
            <a:extLst>
              <a:ext uri="{FF2B5EF4-FFF2-40B4-BE49-F238E27FC236}">
                <a16:creationId xmlns:a16="http://schemas.microsoft.com/office/drawing/2014/main" id="{DE7BB157-5C3C-704A-315A-7B4583431106}"/>
              </a:ext>
            </a:extLst>
          </p:cNvPr>
          <p:cNvSpPr>
            <a:spLocks noGrp="1"/>
          </p:cNvSpPr>
          <p:nvPr>
            <p:ph idx="1"/>
          </p:nvPr>
        </p:nvSpPr>
        <p:spPr/>
        <p:txBody>
          <a:bodyPr>
            <a:normAutofit/>
          </a:bodyPr>
          <a:lstStyle/>
          <a:p>
            <a:r>
              <a:rPr lang="en-US" b="1" dirty="0">
                <a:effectLst/>
              </a:rPr>
              <a:t>Introduction</a:t>
            </a:r>
          </a:p>
          <a:p>
            <a:r>
              <a:rPr lang="es-ES_tradnl" b="1" dirty="0">
                <a:effectLst/>
              </a:rPr>
              <a:t>Arquitectura y Ventajas de Docker</a:t>
            </a:r>
          </a:p>
          <a:p>
            <a:r>
              <a:rPr lang="es-ES_tradnl" b="1" dirty="0">
                <a:effectLst/>
              </a:rPr>
              <a:t>Configurando Docker</a:t>
            </a:r>
          </a:p>
          <a:p>
            <a:r>
              <a:rPr lang="es-ES_tradnl" b="1" dirty="0">
                <a:effectLst/>
              </a:rPr>
              <a:t>Creando tu propia Docker </a:t>
            </a:r>
            <a:r>
              <a:rPr lang="es-ES_tradnl" b="1" dirty="0" err="1">
                <a:effectLst/>
              </a:rPr>
              <a:t>Images</a:t>
            </a:r>
            <a:endParaRPr lang="es-ES_tradnl" b="1" dirty="0">
              <a:effectLst/>
            </a:endParaRPr>
          </a:p>
          <a:p>
            <a:r>
              <a:rPr lang="es-ES_tradnl" b="1" dirty="0">
                <a:effectLst/>
              </a:rPr>
              <a:t>Docker </a:t>
            </a:r>
            <a:r>
              <a:rPr lang="es-ES_tradnl" b="1" dirty="0" err="1">
                <a:effectLst/>
              </a:rPr>
              <a:t>Compose</a:t>
            </a:r>
            <a:r>
              <a:rPr lang="es-ES_tradnl" b="1" dirty="0">
                <a:effectLst/>
              </a:rPr>
              <a:t>: Corriendo aplicaciones </a:t>
            </a:r>
            <a:r>
              <a:rPr lang="es-ES_tradnl" b="1" dirty="0" err="1">
                <a:effectLst/>
              </a:rPr>
              <a:t>multicontainer</a:t>
            </a:r>
            <a:endParaRPr lang="es-ES_tradnl" b="1" dirty="0"/>
          </a:p>
          <a:p>
            <a:r>
              <a:rPr lang="es-ES_tradnl" b="1" dirty="0">
                <a:effectLst/>
              </a:rPr>
              <a:t>Docker </a:t>
            </a:r>
            <a:r>
              <a:rPr lang="es-ES_tradnl" b="1" dirty="0" err="1">
                <a:effectLst/>
              </a:rPr>
              <a:t>Networking</a:t>
            </a:r>
            <a:r>
              <a:rPr lang="es-ES_tradnl" b="1" dirty="0">
                <a:effectLst/>
              </a:rPr>
              <a:t> Avanzado.</a:t>
            </a:r>
          </a:p>
          <a:p>
            <a:r>
              <a:rPr lang="es-ES_tradnl" b="1" dirty="0">
                <a:effectLst/>
              </a:rPr>
              <a:t>Seguridad en</a:t>
            </a:r>
            <a:r>
              <a:rPr lang="es-ES_tradnl" b="1" dirty="0"/>
              <a:t> </a:t>
            </a:r>
            <a:r>
              <a:rPr lang="es-ES_tradnl" b="1" dirty="0">
                <a:effectLst/>
              </a:rPr>
              <a:t>Docker.</a:t>
            </a:r>
            <a:endParaRPr lang="en-US" b="1" dirty="0">
              <a:effectLst/>
            </a:endParaRPr>
          </a:p>
        </p:txBody>
      </p:sp>
    </p:spTree>
    <p:extLst>
      <p:ext uri="{BB962C8B-B14F-4D97-AF65-F5344CB8AC3E}">
        <p14:creationId xmlns:p14="http://schemas.microsoft.com/office/powerpoint/2010/main" val="3340668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72BC-264D-4FB2-0944-07EC482538A0}"/>
              </a:ext>
            </a:extLst>
          </p:cNvPr>
          <p:cNvSpPr>
            <a:spLocks noGrp="1"/>
          </p:cNvSpPr>
          <p:nvPr>
            <p:ph type="title"/>
          </p:nvPr>
        </p:nvSpPr>
        <p:spPr/>
        <p:txBody>
          <a:bodyPr/>
          <a:lstStyle/>
          <a:p>
            <a:r>
              <a:rPr lang="es-ES_tradnl" dirty="0" err="1"/>
              <a:t>About</a:t>
            </a:r>
            <a:r>
              <a:rPr lang="es-ES_tradnl" dirty="0"/>
              <a:t> Me</a:t>
            </a:r>
          </a:p>
        </p:txBody>
      </p:sp>
      <p:sp>
        <p:nvSpPr>
          <p:cNvPr id="3" name="Content Placeholder 2">
            <a:extLst>
              <a:ext uri="{FF2B5EF4-FFF2-40B4-BE49-F238E27FC236}">
                <a16:creationId xmlns:a16="http://schemas.microsoft.com/office/drawing/2014/main" id="{69C177AD-9ED2-6D9B-E8C9-623532AD423E}"/>
              </a:ext>
            </a:extLst>
          </p:cNvPr>
          <p:cNvSpPr>
            <a:spLocks noGrp="1"/>
          </p:cNvSpPr>
          <p:nvPr>
            <p:ph idx="1"/>
          </p:nvPr>
        </p:nvSpPr>
        <p:spPr/>
        <p:txBody>
          <a:bodyPr>
            <a:normAutofit lnSpcReduction="10000"/>
          </a:bodyPr>
          <a:lstStyle/>
          <a:p>
            <a:r>
              <a:rPr lang="es-ES_tradnl" dirty="0"/>
              <a:t>Leonel Soto (Leo)</a:t>
            </a:r>
          </a:p>
          <a:p>
            <a:r>
              <a:rPr lang="es-ES_tradnl" dirty="0"/>
              <a:t>De Miami, Nacido en Cuba.</a:t>
            </a:r>
          </a:p>
          <a:p>
            <a:r>
              <a:rPr lang="es-ES_tradnl" dirty="0"/>
              <a:t>Cloud </a:t>
            </a:r>
            <a:r>
              <a:rPr lang="es-ES_tradnl" dirty="0" err="1"/>
              <a:t>Architect</a:t>
            </a:r>
            <a:r>
              <a:rPr lang="es-ES_tradnl" dirty="0"/>
              <a:t> y </a:t>
            </a:r>
            <a:r>
              <a:rPr lang="es-ES_tradnl" dirty="0" err="1"/>
              <a:t>Platform</a:t>
            </a:r>
            <a:r>
              <a:rPr lang="es-ES_tradnl" dirty="0"/>
              <a:t> </a:t>
            </a:r>
            <a:r>
              <a:rPr lang="es-ES_tradnl" dirty="0" err="1"/>
              <a:t>Engineer</a:t>
            </a:r>
            <a:r>
              <a:rPr lang="es-ES_tradnl" dirty="0"/>
              <a:t> </a:t>
            </a:r>
          </a:p>
          <a:p>
            <a:r>
              <a:rPr lang="es-ES_tradnl" dirty="0"/>
              <a:t>Mi día a día es un chaos en el mundo tecnológico.</a:t>
            </a:r>
          </a:p>
          <a:p>
            <a:r>
              <a:rPr lang="es-ES_tradnl" dirty="0"/>
              <a:t>Me gusta la naturaleza y jugar baseball en consola o en la vida real.</a:t>
            </a:r>
          </a:p>
          <a:p>
            <a:r>
              <a:rPr lang="es-ES_tradnl" dirty="0"/>
              <a:t>Color Favorito: Verde</a:t>
            </a:r>
          </a:p>
          <a:p>
            <a:r>
              <a:rPr lang="es-ES_tradnl" dirty="0"/>
              <a:t>Contacto: </a:t>
            </a:r>
          </a:p>
          <a:p>
            <a:pPr lvl="4"/>
            <a:r>
              <a:rPr lang="es-ES_tradnl" dirty="0">
                <a:hlinkClick r:id="rId2"/>
              </a:rPr>
              <a:t>leon.sr@gmail.com</a:t>
            </a:r>
            <a:r>
              <a:rPr lang="es-ES_tradnl" dirty="0"/>
              <a:t> </a:t>
            </a:r>
          </a:p>
          <a:p>
            <a:pPr lvl="4"/>
            <a:r>
              <a:rPr lang="es-ES_tradnl" dirty="0"/>
              <a:t>+1 (305)-609-8439</a:t>
            </a:r>
          </a:p>
          <a:p>
            <a:endParaRPr lang="es-ES_tradnl" dirty="0"/>
          </a:p>
        </p:txBody>
      </p:sp>
    </p:spTree>
    <p:extLst>
      <p:ext uri="{BB962C8B-B14F-4D97-AF65-F5344CB8AC3E}">
        <p14:creationId xmlns:p14="http://schemas.microsoft.com/office/powerpoint/2010/main" val="3599966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72BC-264D-4FB2-0944-07EC482538A0}"/>
              </a:ext>
            </a:extLst>
          </p:cNvPr>
          <p:cNvSpPr>
            <a:spLocks noGrp="1"/>
          </p:cNvSpPr>
          <p:nvPr>
            <p:ph type="title"/>
          </p:nvPr>
        </p:nvSpPr>
        <p:spPr/>
        <p:txBody>
          <a:bodyPr/>
          <a:lstStyle/>
          <a:p>
            <a:r>
              <a:rPr lang="es-ES_tradnl" dirty="0" err="1"/>
              <a:t>About</a:t>
            </a:r>
            <a:r>
              <a:rPr lang="es-ES_tradnl" dirty="0"/>
              <a:t> </a:t>
            </a:r>
            <a:r>
              <a:rPr lang="es-ES_tradnl" dirty="0" err="1"/>
              <a:t>You</a:t>
            </a:r>
            <a:endParaRPr lang="es-ES_tradnl" dirty="0"/>
          </a:p>
        </p:txBody>
      </p:sp>
      <p:sp>
        <p:nvSpPr>
          <p:cNvPr id="3" name="Content Placeholder 2">
            <a:extLst>
              <a:ext uri="{FF2B5EF4-FFF2-40B4-BE49-F238E27FC236}">
                <a16:creationId xmlns:a16="http://schemas.microsoft.com/office/drawing/2014/main" id="{69C177AD-9ED2-6D9B-E8C9-623532AD423E}"/>
              </a:ext>
            </a:extLst>
          </p:cNvPr>
          <p:cNvSpPr>
            <a:spLocks noGrp="1"/>
          </p:cNvSpPr>
          <p:nvPr>
            <p:ph idx="1"/>
          </p:nvPr>
        </p:nvSpPr>
        <p:spPr/>
        <p:txBody>
          <a:bodyPr/>
          <a:lstStyle/>
          <a:p>
            <a:r>
              <a:rPr lang="es-ES_tradnl" dirty="0"/>
              <a:t>Quien Eres?</a:t>
            </a:r>
          </a:p>
          <a:p>
            <a:r>
              <a:rPr lang="es-ES_tradnl" dirty="0"/>
              <a:t>De donde eres?</a:t>
            </a:r>
          </a:p>
          <a:p>
            <a:r>
              <a:rPr lang="es-ES_tradnl" dirty="0"/>
              <a:t>Que haces?</a:t>
            </a:r>
          </a:p>
          <a:p>
            <a:r>
              <a:rPr lang="es-ES_tradnl" dirty="0"/>
              <a:t>Que te gusta?</a:t>
            </a:r>
          </a:p>
          <a:p>
            <a:r>
              <a:rPr lang="es-ES_tradnl"/>
              <a:t>Color Favorito?</a:t>
            </a:r>
            <a:endParaRPr lang="es-ES_tradnl" dirty="0"/>
          </a:p>
        </p:txBody>
      </p:sp>
    </p:spTree>
    <p:extLst>
      <p:ext uri="{BB962C8B-B14F-4D97-AF65-F5344CB8AC3E}">
        <p14:creationId xmlns:p14="http://schemas.microsoft.com/office/powerpoint/2010/main" val="267458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427A36-EFD8-C16E-60D4-6D25277462F2}"/>
              </a:ext>
            </a:extLst>
          </p:cNvPr>
          <p:cNvSpPr>
            <a:spLocks noGrp="1"/>
          </p:cNvSpPr>
          <p:nvPr>
            <p:ph type="title"/>
          </p:nvPr>
        </p:nvSpPr>
        <p:spPr/>
        <p:txBody>
          <a:bodyPr/>
          <a:lstStyle/>
          <a:p>
            <a:r>
              <a:rPr lang="es-ES_tradnl" dirty="0"/>
              <a:t>Diagnostico</a:t>
            </a:r>
          </a:p>
        </p:txBody>
      </p:sp>
      <p:sp>
        <p:nvSpPr>
          <p:cNvPr id="3" name="Content Placeholder 2">
            <a:extLst>
              <a:ext uri="{FF2B5EF4-FFF2-40B4-BE49-F238E27FC236}">
                <a16:creationId xmlns:a16="http://schemas.microsoft.com/office/drawing/2014/main" id="{AC77D938-B7CF-0F0E-2546-76861374A8CA}"/>
              </a:ext>
            </a:extLst>
          </p:cNvPr>
          <p:cNvSpPr>
            <a:spLocks noGrp="1"/>
          </p:cNvSpPr>
          <p:nvPr>
            <p:ph idx="1"/>
          </p:nvPr>
        </p:nvSpPr>
        <p:spPr/>
        <p:txBody>
          <a:bodyPr>
            <a:normAutofit fontScale="70000" lnSpcReduction="20000"/>
          </a:bodyPr>
          <a:lstStyle/>
          <a:p>
            <a:r>
              <a:rPr lang="es-ES_tradnl" dirty="0"/>
              <a:t>Nombre y apellidos:</a:t>
            </a:r>
          </a:p>
          <a:p>
            <a:r>
              <a:rPr lang="es-ES_tradnl" dirty="0"/>
              <a:t>Pregunta 1: Que es Docker.</a:t>
            </a:r>
          </a:p>
          <a:p>
            <a:r>
              <a:rPr lang="es-ES_tradnl" dirty="0"/>
              <a:t>Pregunta 2: Que es </a:t>
            </a:r>
            <a:r>
              <a:rPr lang="es-ES_tradnl" dirty="0" err="1"/>
              <a:t>Orquestracion</a:t>
            </a:r>
            <a:r>
              <a:rPr lang="es-ES_tradnl" dirty="0"/>
              <a:t>?</a:t>
            </a:r>
          </a:p>
          <a:p>
            <a:r>
              <a:rPr lang="es-ES_tradnl" dirty="0"/>
              <a:t>Pregunta 3: Describa las ventajas de la orquestación y mencione como la usaría.</a:t>
            </a:r>
          </a:p>
          <a:p>
            <a:r>
              <a:rPr lang="es-ES_tradnl" dirty="0"/>
              <a:t>Pregunta 4: Como solucionaría usted el hecho de tener 2 aplicaciones trabajando en un sistema monolítico, con similar código base y servidas por </a:t>
            </a:r>
            <a:r>
              <a:rPr lang="es-ES_tradnl" dirty="0" err="1"/>
              <a:t>Nginx</a:t>
            </a:r>
            <a:r>
              <a:rPr lang="es-ES_tradnl" dirty="0"/>
              <a:t>, la aplicación, le esta costando dinero y esfuerzo mantener, también la escalabilidad.</a:t>
            </a:r>
          </a:p>
          <a:p>
            <a:r>
              <a:rPr lang="es-ES_tradnl" dirty="0"/>
              <a:t>Pregunta 5: Podría escribir un </a:t>
            </a:r>
            <a:r>
              <a:rPr lang="es-ES_tradnl" dirty="0" err="1"/>
              <a:t>Dockerfile</a:t>
            </a:r>
            <a:r>
              <a:rPr lang="es-ES_tradnl" dirty="0"/>
              <a:t> simple que tenga como base Ubuntu 2204 y python3.9 en ella además de exponer el puerto 2204.</a:t>
            </a:r>
          </a:p>
          <a:p>
            <a:endParaRPr lang="es-ES_tradnl" dirty="0"/>
          </a:p>
          <a:p>
            <a:r>
              <a:rPr lang="es-ES_tradnl" dirty="0"/>
              <a:t>Las preguntas tienen valor de 10 puntos: cada pregunta vale 2 puntos, si la respuesta es parcialmente correcta gana 1 punto. Aprobado es 7.</a:t>
            </a:r>
          </a:p>
          <a:p>
            <a:r>
              <a:rPr lang="es-ES_tradnl" dirty="0"/>
              <a:t>Sea lo mas </a:t>
            </a:r>
            <a:r>
              <a:rPr lang="es-ES_tradnl"/>
              <a:t>sincero posible, </a:t>
            </a:r>
            <a:r>
              <a:rPr lang="es-ES_tradnl" dirty="0"/>
              <a:t>no </a:t>
            </a:r>
            <a:r>
              <a:rPr lang="es-ES_tradnl"/>
              <a:t>use buscadores, </a:t>
            </a:r>
            <a:r>
              <a:rPr lang="es-ES_tradnl" dirty="0"/>
              <a:t>es solo un diagnostico.</a:t>
            </a:r>
          </a:p>
          <a:p>
            <a:endParaRPr lang="es-ES_tradnl" dirty="0"/>
          </a:p>
          <a:p>
            <a:pPr marL="0" indent="0">
              <a:buNone/>
            </a:pPr>
            <a:r>
              <a:rPr lang="es-ES_tradnl" dirty="0"/>
              <a:t>Enviar a </a:t>
            </a:r>
            <a:r>
              <a:rPr lang="es-ES_tradnl" dirty="0">
                <a:hlinkClick r:id="rId2"/>
              </a:rPr>
              <a:t>leo@opscorex.com</a:t>
            </a:r>
            <a:r>
              <a:rPr lang="es-ES_tradnl" dirty="0"/>
              <a:t> </a:t>
            </a:r>
            <a:r>
              <a:rPr lang="es-ES_tradnl" dirty="0" err="1"/>
              <a:t>with</a:t>
            </a:r>
            <a:r>
              <a:rPr lang="es-ES_tradnl" dirty="0"/>
              <a:t> </a:t>
            </a:r>
          </a:p>
        </p:txBody>
      </p:sp>
    </p:spTree>
    <p:extLst>
      <p:ext uri="{BB962C8B-B14F-4D97-AF65-F5344CB8AC3E}">
        <p14:creationId xmlns:p14="http://schemas.microsoft.com/office/powerpoint/2010/main" val="26226446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72BC-264D-4FB2-0944-07EC482538A0}"/>
              </a:ext>
            </a:extLst>
          </p:cNvPr>
          <p:cNvSpPr>
            <a:spLocks noGrp="1"/>
          </p:cNvSpPr>
          <p:nvPr>
            <p:ph type="title"/>
          </p:nvPr>
        </p:nvSpPr>
        <p:spPr/>
        <p:txBody>
          <a:bodyPr/>
          <a:lstStyle/>
          <a:p>
            <a:r>
              <a:rPr lang="es-ES_tradnl" dirty="0"/>
              <a:t>Virtualización</a:t>
            </a:r>
          </a:p>
        </p:txBody>
      </p:sp>
      <p:sp>
        <p:nvSpPr>
          <p:cNvPr id="3" name="Content Placeholder 2">
            <a:extLst>
              <a:ext uri="{FF2B5EF4-FFF2-40B4-BE49-F238E27FC236}">
                <a16:creationId xmlns:a16="http://schemas.microsoft.com/office/drawing/2014/main" id="{69C177AD-9ED2-6D9B-E8C9-623532AD423E}"/>
              </a:ext>
            </a:extLst>
          </p:cNvPr>
          <p:cNvSpPr>
            <a:spLocks noGrp="1"/>
          </p:cNvSpPr>
          <p:nvPr>
            <p:ph idx="1"/>
          </p:nvPr>
        </p:nvSpPr>
        <p:spPr/>
        <p:txBody>
          <a:bodyPr>
            <a:normAutofit fontScale="92500" lnSpcReduction="10000"/>
          </a:bodyPr>
          <a:lstStyle/>
          <a:p>
            <a:r>
              <a:rPr lang="es-ES_tradnl" dirty="0"/>
              <a:t>La virtualización es una tecnología que permite la creación de instancias virtuales de recursos informáticos ( sistemas operativos, servidores, almacenamiento y redes) . </a:t>
            </a:r>
            <a:r>
              <a:rPr lang="es-ES_tradnl" dirty="0" err="1"/>
              <a:t>Lavirtualización</a:t>
            </a:r>
            <a:r>
              <a:rPr lang="es-ES_tradnl" dirty="0"/>
              <a:t> permite dividir un recurso físico en múltiples entidades virtuales, conocidas como máquinas virtuales (VM).</a:t>
            </a:r>
          </a:p>
          <a:p>
            <a:r>
              <a:rPr lang="es-ES_tradnl" dirty="0"/>
              <a:t>La virtualización se basa en la idea de que un recurso físico puede ser compartido y utilizado por varias máquinas virtuales de manera eficiente donde cada máquina virtual actúa como una entidad independiente y completa, con su propio sistema operativo, aplicaciones y recursos asignados. </a:t>
            </a:r>
          </a:p>
          <a:p>
            <a:r>
              <a:rPr lang="es-ES_tradnl" dirty="0"/>
              <a:t>Estas máquinas virtuales se ejecutan de forma aislada, lo que significa que una VM no afecta ni se ve afectada por las demás.</a:t>
            </a:r>
          </a:p>
          <a:p>
            <a:endParaRPr lang="es-ES_tradnl" dirty="0"/>
          </a:p>
        </p:txBody>
      </p:sp>
    </p:spTree>
    <p:extLst>
      <p:ext uri="{BB962C8B-B14F-4D97-AF65-F5344CB8AC3E}">
        <p14:creationId xmlns:p14="http://schemas.microsoft.com/office/powerpoint/2010/main" val="2007154337"/>
      </p:ext>
    </p:extLst>
  </p:cSld>
  <p:clrMapOvr>
    <a:masterClrMapping/>
  </p:clrMapOvr>
</p:sld>
</file>

<file path=ppt/theme/theme1.xml><?xml version="1.0" encoding="utf-8"?>
<a:theme xmlns:a="http://schemas.openxmlformats.org/drawingml/2006/main" name="00_PPT_Theme_NoblePro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bleProg-theme" id="{B92786E7-8A7E-4B9D-9290-3E4211E95A29}" vid="{1E4D5ABF-276F-41A4-BEFA-EFA971AD6B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2671</TotalTime>
  <Words>1270</Words>
  <Application>Microsoft Macintosh PowerPoint</Application>
  <PresentationFormat>Widescreen</PresentationFormat>
  <Paragraphs>109</Paragraphs>
  <Slides>23</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23</vt:i4>
      </vt:variant>
    </vt:vector>
  </HeadingPairs>
  <TitlesOfParts>
    <vt:vector size="32" baseType="lpstr">
      <vt:lpstr>Arial</vt:lpstr>
      <vt:lpstr>Arial Narrow</vt:lpstr>
      <vt:lpstr>Calibri</vt:lpstr>
      <vt:lpstr>Raleway-v4020</vt:lpstr>
      <vt:lpstr>Raleway-v4020 Black</vt:lpstr>
      <vt:lpstr>Raleway-v4020 Thin</vt:lpstr>
      <vt:lpstr>Roboto</vt:lpstr>
      <vt:lpstr>Trebuchet MS</vt:lpstr>
      <vt:lpstr>00_PPT_Theme_NobleProg</vt:lpstr>
      <vt:lpstr>Docker Avanzado Dia I </vt:lpstr>
      <vt:lpstr>"Containers are the future of application deployment. They offer lightweight, portable, and scalable solutions for software delivery."   Solomon Hykes, Founder of Docker </vt:lpstr>
      <vt:lpstr>Introducción </vt:lpstr>
      <vt:lpstr>Bienvenidos</vt:lpstr>
      <vt:lpstr>Temario</vt:lpstr>
      <vt:lpstr>About Me</vt:lpstr>
      <vt:lpstr>About You</vt:lpstr>
      <vt:lpstr>Diagnostico</vt:lpstr>
      <vt:lpstr>Virtualización</vt:lpstr>
      <vt:lpstr>Conteinerarización </vt:lpstr>
      <vt:lpstr>Herramientas de conteinerización</vt:lpstr>
      <vt:lpstr>Resolviendo el “en mi maquina funciona”</vt:lpstr>
      <vt:lpstr>Docker</vt:lpstr>
      <vt:lpstr>Docker</vt:lpstr>
      <vt:lpstr>Arquitectura</vt:lpstr>
      <vt:lpstr>Arquitectura</vt:lpstr>
      <vt:lpstr>Arquitectura</vt:lpstr>
      <vt:lpstr>Configurado Docker:</vt:lpstr>
      <vt:lpstr>Seguridad</vt:lpstr>
      <vt:lpstr>Seguridad</vt:lpstr>
      <vt:lpstr>Seguridad</vt:lpstr>
      <vt:lpstr>Seguridad en Docker</vt:lpstr>
      <vt:lpstr>Manos a la obra.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Erica Meza Caram</dc:creator>
  <cp:lastModifiedBy>Leonel Soto</cp:lastModifiedBy>
  <cp:revision>8</cp:revision>
  <dcterms:created xsi:type="dcterms:W3CDTF">2021-05-11T16:15:21Z</dcterms:created>
  <dcterms:modified xsi:type="dcterms:W3CDTF">2023-06-05T12:06:42Z</dcterms:modified>
</cp:coreProperties>
</file>